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3" r:id="rId5"/>
    <p:sldId id="263" r:id="rId6"/>
    <p:sldId id="258" r:id="rId7"/>
    <p:sldId id="266" r:id="rId8"/>
    <p:sldId id="260" r:id="rId9"/>
    <p:sldId id="261" r:id="rId10"/>
    <p:sldId id="262" r:id="rId11"/>
    <p:sldId id="264" r:id="rId12"/>
    <p:sldId id="272" r:id="rId13"/>
    <p:sldId id="265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0C7464-1DF7-4563-A466-3F94265B5D6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35D2061-2DEE-4714-BD1F-1E34D69645E4}">
      <dgm:prSet/>
      <dgm:spPr/>
      <dgm:t>
        <a:bodyPr/>
        <a:lstStyle/>
        <a:p>
          <a:pPr rtl="0"/>
          <a:r>
            <a:rPr lang="en-AU" dirty="0"/>
            <a:t>Asking the questions honestly and courageously gives us the best chance of coping with the grief that follows a suicide.</a:t>
          </a:r>
        </a:p>
      </dgm:t>
    </dgm:pt>
    <dgm:pt modelId="{39E7C408-34D0-480E-BEBB-BDFB0541F216}" type="parTrans" cxnId="{8440B1E2-9694-4E57-9FF9-018660D5A001}">
      <dgm:prSet/>
      <dgm:spPr/>
      <dgm:t>
        <a:bodyPr/>
        <a:lstStyle/>
        <a:p>
          <a:endParaRPr lang="en-AU"/>
        </a:p>
      </dgm:t>
    </dgm:pt>
    <dgm:pt modelId="{0E112824-9589-40E8-9097-B840316495DB}" type="sibTrans" cxnId="{8440B1E2-9694-4E57-9FF9-018660D5A001}">
      <dgm:prSet/>
      <dgm:spPr/>
      <dgm:t>
        <a:bodyPr/>
        <a:lstStyle/>
        <a:p>
          <a:endParaRPr lang="en-AU"/>
        </a:p>
      </dgm:t>
    </dgm:pt>
    <dgm:pt modelId="{D8CB11DB-8802-4E91-80F2-C78972F8D720}" type="pres">
      <dgm:prSet presAssocID="{D90C7464-1DF7-4563-A466-3F94265B5D65}" presName="CompostProcess" presStyleCnt="0">
        <dgm:presLayoutVars>
          <dgm:dir/>
          <dgm:resizeHandles val="exact"/>
        </dgm:presLayoutVars>
      </dgm:prSet>
      <dgm:spPr/>
    </dgm:pt>
    <dgm:pt modelId="{078AFA5B-1018-4FC0-ADCB-60315D612CFE}" type="pres">
      <dgm:prSet presAssocID="{D90C7464-1DF7-4563-A466-3F94265B5D65}" presName="arrow" presStyleLbl="bgShp" presStyleIdx="0" presStyleCnt="1" custScaleX="117647" custLinFactNeighborX="-6192"/>
      <dgm:spPr/>
    </dgm:pt>
    <dgm:pt modelId="{6F5CF7DE-4F41-42B0-82AE-E56AEB7187B4}" type="pres">
      <dgm:prSet presAssocID="{D90C7464-1DF7-4563-A466-3F94265B5D65}" presName="linearProcess" presStyleCnt="0"/>
      <dgm:spPr/>
    </dgm:pt>
    <dgm:pt modelId="{F61841D5-EE88-4978-B85F-E40E7911FC11}" type="pres">
      <dgm:prSet presAssocID="{535D2061-2DEE-4714-BD1F-1E34D69645E4}" presName="textNode" presStyleLbl="node1" presStyleIdx="0" presStyleCnt="1" custScaleX="87671" custScaleY="178571" custLinFactNeighborX="-1952" custLinFactNeighborY="0">
        <dgm:presLayoutVars>
          <dgm:bulletEnabled val="1"/>
        </dgm:presLayoutVars>
      </dgm:prSet>
      <dgm:spPr/>
    </dgm:pt>
  </dgm:ptLst>
  <dgm:cxnLst>
    <dgm:cxn modelId="{0081DA5D-8845-490C-A517-71D802E2ACFF}" type="presOf" srcId="{535D2061-2DEE-4714-BD1F-1E34D69645E4}" destId="{F61841D5-EE88-4978-B85F-E40E7911FC11}" srcOrd="0" destOrd="0" presId="urn:microsoft.com/office/officeart/2005/8/layout/hProcess9"/>
    <dgm:cxn modelId="{281AA476-FB1A-4024-B8BE-3844E52EC9E9}" type="presOf" srcId="{D90C7464-1DF7-4563-A466-3F94265B5D65}" destId="{D8CB11DB-8802-4E91-80F2-C78972F8D720}" srcOrd="0" destOrd="0" presId="urn:microsoft.com/office/officeart/2005/8/layout/hProcess9"/>
    <dgm:cxn modelId="{8440B1E2-9694-4E57-9FF9-018660D5A001}" srcId="{D90C7464-1DF7-4563-A466-3F94265B5D65}" destId="{535D2061-2DEE-4714-BD1F-1E34D69645E4}" srcOrd="0" destOrd="0" parTransId="{39E7C408-34D0-480E-BEBB-BDFB0541F216}" sibTransId="{0E112824-9589-40E8-9097-B840316495DB}"/>
    <dgm:cxn modelId="{0643D646-3CD7-4A68-B0F5-ADC21189B6AA}" type="presParOf" srcId="{D8CB11DB-8802-4E91-80F2-C78972F8D720}" destId="{078AFA5B-1018-4FC0-ADCB-60315D612CFE}" srcOrd="0" destOrd="0" presId="urn:microsoft.com/office/officeart/2005/8/layout/hProcess9"/>
    <dgm:cxn modelId="{4F40AA29-1520-4EA9-9250-CBFD38DBADCC}" type="presParOf" srcId="{D8CB11DB-8802-4E91-80F2-C78972F8D720}" destId="{6F5CF7DE-4F41-42B0-82AE-E56AEB7187B4}" srcOrd="1" destOrd="0" presId="urn:microsoft.com/office/officeart/2005/8/layout/hProcess9"/>
    <dgm:cxn modelId="{24D2ACC5-E172-45D9-80DA-976E193E9837}" type="presParOf" srcId="{6F5CF7DE-4F41-42B0-82AE-E56AEB7187B4}" destId="{F61841D5-EE88-4978-B85F-E40E7911FC11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8AFA5B-1018-4FC0-ADCB-60315D612CFE}">
      <dsp:nvSpPr>
        <dsp:cNvPr id="0" name=""/>
        <dsp:cNvSpPr/>
      </dsp:nvSpPr>
      <dsp:spPr>
        <a:xfrm>
          <a:off x="0" y="0"/>
          <a:ext cx="6048668" cy="201622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841D5-EE88-4978-B85F-E40E7911FC11}">
      <dsp:nvSpPr>
        <dsp:cNvPr id="0" name=""/>
        <dsp:cNvSpPr/>
      </dsp:nvSpPr>
      <dsp:spPr>
        <a:xfrm>
          <a:off x="557718" y="288033"/>
          <a:ext cx="4722923" cy="1440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Asking the questions honestly and courageously gives us the best chance of coping with the grief that follows a suicide.</a:t>
          </a:r>
        </a:p>
      </dsp:txBody>
      <dsp:txXfrm>
        <a:off x="628021" y="358336"/>
        <a:ext cx="4582317" cy="1299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311094-6051-41E1-9E58-627A4FA7E0CB}" type="datetimeFigureOut">
              <a:rPr lang="en-AU" smtClean="0"/>
              <a:pPr/>
              <a:t>23/03/2021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3BCC70E-3FA0-4F36-9EF4-6E159EC5D6A0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/>
              <a:t>                                A Complicated Grief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               Understanding suicide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84803-DE81-4D00-9A9F-232C9FBC86F3}"/>
              </a:ext>
            </a:extLst>
          </p:cNvPr>
          <p:cNvSpPr txBox="1"/>
          <p:nvPr/>
        </p:nvSpPr>
        <p:spPr>
          <a:xfrm>
            <a:off x="3419872" y="50851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Bruce Rickard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   Anticipatory grief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296391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E:\Suicide-Personal articles and presentations\A Complicated Grief\canstock1577908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1972" y="4221088"/>
            <a:ext cx="2482425" cy="1853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283968" y="2132856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Anticipatory grief is the ‘beginning of the end’ in our minds.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4653136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Anticipatory grief may manifest itself as a strange feeling in the pit of the stomach or an ache in the heart.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A traumatic aftermath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3968" y="1916832"/>
            <a:ext cx="4392488" cy="16561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2300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en-AU" sz="2200" dirty="0">
                <a:solidFill>
                  <a:schemeClr val="accent5">
                    <a:lumMod val="75000"/>
                  </a:schemeClr>
                </a:solidFill>
              </a:rPr>
              <a:t>Suicide can shatter the things you take for granted about yourself, your relationships, and your world.</a:t>
            </a:r>
          </a:p>
          <a:p>
            <a:pPr>
              <a:buNone/>
            </a:pPr>
            <a:r>
              <a:rPr lang="en-AU" sz="2200" dirty="0">
                <a:solidFill>
                  <a:schemeClr val="accent5">
                    <a:lumMod val="75000"/>
                  </a:schemeClr>
                </a:solidFill>
              </a:rPr>
              <a:t>                         </a:t>
            </a:r>
            <a:r>
              <a:rPr lang="en-AU" sz="1900" dirty="0">
                <a:solidFill>
                  <a:schemeClr val="accent5">
                    <a:lumMod val="75000"/>
                  </a:schemeClr>
                </a:solidFill>
              </a:rPr>
              <a:t>Jack Jordan, Ph.D.,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4437112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Suicide carries in its aftermath a level of confusion and devastation that is, for the most part, beyond description.</a:t>
            </a:r>
          </a:p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                   </a:t>
            </a:r>
            <a:r>
              <a:rPr lang="en-AU" dirty="0">
                <a:solidFill>
                  <a:schemeClr val="accent5">
                    <a:lumMod val="75000"/>
                  </a:schemeClr>
                </a:solidFill>
              </a:rPr>
              <a:t>Psychologist Kay Redfield Jamison</a:t>
            </a:r>
          </a:p>
        </p:txBody>
      </p:sp>
      <p:pic>
        <p:nvPicPr>
          <p:cNvPr id="16386" name="Picture 2" descr="http://t0.gstatic.com/images?q=tbn:ANd9GcQsogiqX5GTKCu4KxjwtCXQax3KhBJ0nqB1HAB7bksLr4c9GLIC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3600400" cy="2016224"/>
          </a:xfrm>
          <a:prstGeom prst="rect">
            <a:avLst/>
          </a:prstGeom>
          <a:noFill/>
        </p:spPr>
      </p:pic>
      <p:pic>
        <p:nvPicPr>
          <p:cNvPr id="16388" name="Picture 4" descr="http://t3.gstatic.com/images?q=tbn:ANd9GcQmZIZL36jmi6UVY32OAriM28fEamtw4zIUI5cBKrFoxBKPufg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245440"/>
            <a:ext cx="2763391" cy="1838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  A personal journey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23928" y="1916832"/>
            <a:ext cx="4275584" cy="1152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    Your grief is like your fingerprint, unique and personal to you.        </a:t>
            </a:r>
          </a:p>
          <a:p>
            <a:pPr>
              <a:buNone/>
            </a:pPr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                                </a:t>
            </a:r>
            <a:r>
              <a:rPr lang="en-AU" sz="1600" dirty="0">
                <a:solidFill>
                  <a:schemeClr val="accent5">
                    <a:lumMod val="75000"/>
                  </a:schemeClr>
                </a:solidFill>
              </a:rPr>
              <a:t>(Irving &amp; Thompson)    </a:t>
            </a:r>
          </a:p>
        </p:txBody>
      </p:sp>
      <p:sp>
        <p:nvSpPr>
          <p:cNvPr id="1028" name="AutoShape 4" descr="data:image/jpeg;base64,/9j/4AAQSkZJRgABAQAAAQABAAD/2wCEAAkGBhIGERUUExIVFRIWGRkXGBgYGB4fHBwbGB0eHB0ZGxwiGygeICAjHx8hIy8hJScpLCwsHiExOjAqNSorLCwBCQoKBQUFDQUFDSkYEhgpKSkpKSkpKSkpKSkpKSkpKSkpKSkpKSkpKSkpKSkpKSkpKSkpKSkpKSkpKSkpKSkpKf/AABEIAOEA4QMBIgACEQEDEQH/xAAbAAEAAwEBAQEAAAAAAAAAAAAABAUGBwMCAf/EAD8QAAIBAwMDAgQEBAQFAgcAAAECAwQFEQASIQYTMSJBBxQyURUjQmEkUnGBFjNikSU0RHKxU6I1Q4KSocHh/8QAFAEBAAAAAAAAAAAAAAAAAAAAAP/EABQRAQAAAAAAAAAAAAAAAAAAAAD/2gAMAwEAAhEDEQA/AO46aaaBpppoGmmmgaaaaBpppoGmqu6VtVECKemWRvvJKEX+oIV2/sQNYy43m72tt9XW2mih5x/mO5+yhWK7jj7EePGg6Pprntp+Kb9T1yRUNHJPRYIkqipRQ33XdgbR7gkMcnA49WQs186vUsTT90ZIxNHEgBUkHGGjJB++SCMY0HcdNc3o+quoolHes0LH7pVRoP8AYyP/AOdfF9uN96ghMcdDBSMWRhI1WrlSjBgQFAHkDzkEZBBB0HS9NeFHK0iJ3Ngl2jeEbKhseoKSASM+CQNe+gaaaaBpppoGmmmgaaaaBpppoGmmmgaaaaBpppoGmmmgaaaaBrG9TdaGdJqe3xTVVXh4w0QxHFJjGXmOEBU/pBJyMHGszd+qrfYKvPfrLpX7j24UfciMAeAkYWIYx42uwPOM86kz3W/XVGllektFN/NKVeUDA87js5PHIQ/t76DIXVq22lUvF/anY4bs025pcH2ftqqr+2dwP76lXils/RtviuFPTC4tPIYxJVOW5IZiXQrtJBTGNoP7/eq6mmpr0slNSSyXW7VZRZKjYEVEhw22MYCgHaM4JGMkt4BzvTtkboy7UkV1VoYgwn2k7xkBu22Iy2cyKF/88aDtdF1xJ0vSxvdNi1EwzDSUsTbwoGduC55++SAPGdUHSF5tPxJqZIuxVhgpkzNWTEMMgEbfmD9/ABGB7cZ9erfilFfHkoqe3VFwgKDv9ozRuMtym0Rb8cDnIDZI8ecy/Qwlz2umJsexlriv+65B/wDdoLGnTp+4pXK9tRJKFn3RichpI42Kl423rk8crn3AycjWeoKbpS6y72kraYE4ET8p4x9Sq74zzkv/ALDjUZ/hXdZXVhZoFUHJQTna37MWqy+P+1l/vrYWe33e0gqem7cUIAIQxKxA/mZpnLf30Geb4QrXVYltdVS1VKrK4jaf8wYwTGxVcgH2OQcH7jJ6lX/ExunADcLfVU6ngyJsmhH2y6tkZ9gVB/bzrH3GgpJNprenKmlbPEtFhwnj1kxFQMeeVP7Z1+Wyeok4tN7SrGSDR1/+YQAQVyyhzz7AKP3+4dN6W60o+s0dqWXuCMgOCCrLnkZBAODzg+Dg/Y6vNcq6Y6xp+jndK21G1ySFQ8sceadyPHqUYXljwNwHOW11ClqkrkV43V42GVZSCpB9wRwRoPXTTTQNNNNA0000DTTTQNNNNA0000DTTTQNNNNA1jviLURUlO5rawwUL7VKRKRNIfJj7m4+lgMFVQHGctgnXv1f1jQ2+N4Xq2ExIXs07A1LMSMRooyyl/pDek4bIZThhzSm6YawYkm/jb25DUtFLK0ogDH6pOcEqvJdiqAjg5AOgmWy9rao/wCGjprJRsuRNUbXrJlHhkiJ3HHPLbxyCufGv2jU9THfbqNqtxn/AIjc2LRqQScwxkY4OfoQbSBkHGqy82J5btAs2263R0LTQk7aanHpMe7A+hQWyhxu3KSMsA11XLU3GRkqJGuUseP4CiHbo4yP01ExxuHGe2xLfcYOgylz6SS41ASnrKmvuspZe/ERFTR4X1gybTuAQ42xsBj08cKe22OhrZqMx1ksSVBBUPTA+hcAAgybgX8knGOfHGdUHSvU1RSUYmqwpmllaCno6dUAVomdO2hzgn0ksxfaoUeCDmFc77dtrmslt1rppFZRvcyTrkfpw6o7jk8f7HQYiz9N0Fxmkahe+1DEtvnhMSIzZ5zK+3JOc8+c5++r89H1cPIS/sv2Nxpv/AbP/wCdXsFfDPbYqegp7jLTIqhZoSKcsF5zvkaNiGPJKLg8/uNZ2wwv1QkVT801BRJI3dLXOoeZxGSCpJcRIh5yR6uBg48horX8N/xKMSGvvdOxzmN6tdwxx7Bhg+Rz/tqqrKRLCSpvt0p2zw1XG7x5/wC94ghH9H514Xe/0tkwIOqJl543otWMfbKpn+5J/vq/jrrrBJ8vHcrXWTr9cUqmOXAHPpjdsH+q4Gf7aCBbRdqjmjv1DXY42SRoB/cx7nB/Yn318dWU1XeqOSO4WdZajG2OoptrhN2MyKu7vgp9WwAh8AHAOvK/25ajebh03uHH51E6u7H74XZLx+//AI1RQ1kSMwt3UE9LIPNPcM7VPsoZ12rjx4Y+P7hrOlGmMbR2+4tUtDgS01xjYOM88PtWRARnGRIvjxg61djvMkMZ+dpoqA9zZGvfjZZM87lIC4JOfSRn31iaTrqs6bgZL3SyyxscCqp0VoyhwMuyMNvPIIAP2GRqZaauaZDLaq6O5U49RpapvzV8nCTEb1PgASg8D6tB0rTWc6R66purw6pujqIiVlgkGJEKnacj3GeMj++DxrR6BpppoGmmmgaaaaBpppoGmmmgaaaaBpppoOa9ZBIriRbqZJb1LGoadhlKWPle85IIDleAMElQOCMK8Lp23mjeSkt0hknz/wAQuknqIf3jjyTuf9slU99zE4k1jG5yTUFvcxxKxa415I3bv1oH4BlI8kYWMcADGBWTT090pGSNjR9O02VeRciSsYHBSP8AUULcFvLnI++0Il1stjpFEkVyqacervyq8pNcoPrCyH0SsH8tHkDJBHIK6jpq5UzW3ZUiG20cpxTRd7tSNBgep3LBt0hDElTkg+TnJyC2SDbFXXCAw0EOVt9tGWeQucjepJJLthivv+r0j1eFX0P+JSvdL65hWZl7dJHkyv4WOLjnO0AbV9XuSmDoNjWX623eaBKClauqaLIgEJKQQ7wBl5MiLaQoxjd4wBnOuddbdKEVcVRcayKepmnRZqSkBZ0i5zsyd2AABgr7nknzvHp5TCgnP4TbjxFR03/NTknOHKKWBIGSkeW9TbjxnUilqV6OhWXsR2ugDKAmwSVlQ36UIG4KWxg5Mj4B5TG4BXdSfCqas7AoquaK2Hb3qaWaZQkZwWKh8kZXyjgbTn7kCju/VFoo4pILXaYaqoicRgvTd6MqPMm/JdgcYBJ5PPI86T44XSnFsQypiaUDtwSTSIylgCWMUbFHaM4+s7Qfc5CtpJGl6kpaeopZ6mCKSNX7cCU+RuAPJkHt49Jx/XQc1W7VNujinhs9K1SCrFFtEyFD5O2UNjI++NZXrjq6atk7z26SgrG9JnRpYy6+CrKQA2R5PngckDGuvX6dLqIaeWW9UsiEKJ41ZQ5bA/NaJTEef2GP2BOZdR05WdPIrfjhEakAisiidGzwql8o+ScfqyToOP8AS1F1LTRLV0vzLQkZAaQMGH37LsSc+xC8+x5105KyT4hW3uTWiKarjcxSwTEwt9IJaF2XcucjGSMc8nAzeR9R3C2runo46qIZ/NoZNxwPH5D4bkeyu5/rqpk63avEphPz9Llu5FFmGupxzn0ZVnCsMAqEcccsQW0FZRfDqpsSJPbamSgkkJ3UNU6yRM38gIJHKqTnDNg+V5Apa60UN0mWKvp2s1zOe3PCcQStg5KkHZ5OSMhuQN5Jxq5PUj3OCQJtvNuIxLFjZWwDPlk9JfaR6WAVs8g8btRqTqL5mBu2fxi08dyBxmtpx7ZU8yKCDhvPuGwuSFzY66o+HRjhr6eE0oHbSvgHA3Ef8yDllLt6mkzt3EeeWHSQc65NYbVVSJmzV8FVbZMo1NWbn7IYAbBgb8Bc+gleD4bO7W16Nu9HtNBTzmWShRIZMqwIKDZ5IAPKkekkDQaXTTTQNNNNA0000DTTTQNNNNA0000DUK9ECnl3Tdhdp3SggFF92BPAIHgnweedTdUHV/T1He4g9aW7EGZGBkZYyBzmRQQGAxkZ8c/c5DmnzlPfKYhAaPpumOGPKyVjKfpX9W0t5P1E/Y52R6DrGmvzwztH8xMGMdutcONkQT0rLNxtVuMgnhV5A91+7pfhcqRro0CGkgcQWujIAjLA7O+6D6iMHbGPpCkD+Y2/TFrqLI5eTbPf65d7lgNtNDwN0mPAGANoxuYBRwpbQSq55bVOmQldf5lJQY/JpIzwWUH/AC41zjcfXIeM841Ft1K1rqe1C34leeTNUzEmCjD5yFH6fcCNMMfV9IwurC/K/S4joKAl7nXtulqH5dUHD1Dn2CjIRRgDnHIwcl+DiplnpEnanslD/wA5OrENUzFR3A7jl2LHaU5AwOMlBoNdbr7Q2WWTFVFU1qqBU10zKEjBP0DBwATnbBFxlfUwPqMe5dYv1eoahhRYYMt+J1iBY4/ZngVhlnHIyQACMEYOsZV2qenkhukdqpo6GNlipqRwBNN3fRHKwCku5YhgGJIxxn6zpro8haJbhELjc29cNuhwKanGNu+UElTgHl5CwBbC8DdoMFVfI9WTPH8zIRgNPcqiGSR3bPCxxr6YIvJyxBwMZABB1lB0PcqZ5FN4qmhMAkoqlKhhTs4ICpMCz4ByMAZDDOCcFde/UErHEF2uEhkcZW22xPYD6GOCzBh+liB5wTjIsRb2rKBKOHp+dqPO8JUVawsDndn62kBz7ceToLy63W9LRtGlvDVRQoJY6mPaGxjugOFPnnbj9s++uYTfEjqHoVgK6LuRtgfnRDafOQskeASR9y2MeNarqy519xCtU2CrwuFHy1exwM+e3CCCf3I/vjUOalNpoGqzcbpblZ9girAJST5HbjOHx554OFJ5AB0EWvuNDTzgSxz2O4FFkL07h4sE4QTpGcck5KsqnkAnnn3vjwVYiqLgGyvpS8W18qcHAMqqCUbwDgHkkLjwPboK73C0IkNPTwV6VMjua4SuVYkZxUEoXRwoAw4HsOdfV4sC3Z5YYlNpuk8ciNDkGmrE8HawXYWwc5ADruJKnyA8LvZBNJE9TOsNQ+DS3imG2OYkYCVIU7Vcjw2cMOM4BB+ZLlH03LHJdYBHd1mCxTQs0Mc6ekd2eVR2yhPD+ksF4KDxr86YmeOOWCOnHfiXZX2mQ+mVR/1NLnIVjwSo9LZH+gt+xXqg7C0tS3ftEjCOMy8VNBNg4hlB9QUYYK/OAGXLLoLi62OK6VbNRu9pvPqIRsCOp/UTwCkoPJLLkjkspI4g9I9X1a31ILjTRwVLwvEXRSBLgh43JyQQAjqCPdiPbAmS0K25Ett0cvSsR+H3AHBRhyiM/wCiRR9LeGAx+2kd7NkqIqK/IsnbkWSjuBG1WKMGXew+hwQA3P23ZB3sHWNNNNA0000DTTTQNNNNA0000DTTTQNUfU/TY6n7UcrD5VX3zREH83aPQpYMMKHwxHOdoGrzWK+Ll6ktdv7UORPVyJSxn7GXOSff6QRkc5I0GDuXUVPSq1csKrbaKRoLdAq4SaqOSak442rhip/rghsg7j4axrRQl5mL19RGlZVyMMECXPaRv5QqhgqDgbW4XIGoV6+Gcd1amppJkS1UcGTErbZGlO4dyTjAXblt2c53/cnVRc7O9I8NpSpaV6stU19SfS3ysYCKnB9KsiiPg448YYjQRobtPWTGaD/4ldTtpyf+lt6HCzEZ43Ab8ZAZuRyNpi3yBbTMsE8MiWO2KrvuU/xc5A2+QA5Z28fTgMSQCMXFvvRjlFTBErVtybsUKOMLDRwf/NYYBCn/ADSuctlQPB1+xTSXSoqJ7lURz0FpYhWWMIstQFBYsm9gWizsC+CzDHuNBMr3iopY6mlp3kvFxQNCs5z8shRQzN7RxoDyOWYkqOMgfNO3y5mpqCVV2EtcrpLg4YDLIrE4Mg5J52RDjyeKaqq6udo40Jju92Ad35PydGM7UXOCpC5zgAlt3O4KdWd16SpqqmjBq4o+n6VA5EL7mqHUncZHUYxvGMLkls4wduA8enCa3fDY4hHFkie6VC73kb3MecGR8knJwo54GQTS3+x2aCQLWXytqKgnGIpO56wcEBVicIcnAUkfb21Z3KoFwpBPXs1vsqgLT0UR2zVA/SJdvsw57a+xJJAXeYtBBeZgTQ09JZqPjZ3VQSOMYzJuR2LcZ5Vfbk8nQVv4bb3wkN8uVHI30Gq3qhx55xGv/uHkaiVXw4qaScPc6qplpcEw1sEhlWJs5DShgXRcDJYcA7fUfI39PZ73TIZDXUtzjIIemeNEVx7qkgGAxHA3ennkay9fapRBJWWCeaBoywqaAk5jf9WIWyAwIPpwQQDt8bSEi7z0/TEiVFes7d5QFr7dK0cdTgEjvIjrtkI5ypIbyOAcfU0tZWUvzHy01XaZGjMdPMS9bGpz/ERSLlxgkFcsxx/KPUYdjqVt1neZY2uVunx83CzgSU0nmZlATBXcQ4xsK4Vs4JYXsM9RR08dvhrNsoUTWupyNlREg4p5R9LMqttwRggo2MjQfl66XnuMsUbzFLhEC1vr8YaQICzUtUAPrUZOcYZdzAcSK35V9cWqpP8AH20PXRKoqwaaNzFjAZssdzRgnIZN3pIPuM82sHVMsPUMU00PYZqgCaEZCrLIvZkfafBLMze55IyfOug9RWp7xWCnlkFPd4QXoazACVUYz+XIANu4chlxj6iFKkqQm0s9NSIsDlaqw1x2wPyfl5GPEDn6lTd9DcNGwwcYzqJWWb/BafI3DNTZJSFhnf66ZzwquR9I+zjAH7AkajVdkm6IjaqSlV6GVQblbcq4hbALSxDJG0ecewx+nBjmU/WVGK+V2njntdyRTJu+mnmVBHtmB+gSKoGW8kD2XOg1fw96bqelxURTVL1MJdGp5Hcse3txt5JxjA8ceCPcDX65f0/VVnQ11itpHctlRvNLIxJaMKhfth/cKRjacnBUg+2uoaBpppoGmmmgaaaaBpppoGmmmgag3iSnpY+7UGJUhPcDyAYRgCocE+DzgY55x76nareoLHT9Qw9qpXdCWVipYgEqQVBwRkZxx76DAUvRf+I6KMUtU0kVbJ3a+sdWSaZEyBGiFcqpOQBkBVH6gxzNp6emNZULVb99zaWkgQBuKelj2SDOBsDNuPB5BQj3Itbh1ObJUVUSIvYo6AVARRj1DuYUewAVAAB9zqu68ulXLaI66l2JKsSTlWjDMgkQBmjJPodFdueeNw/qHhVdU0kdre808BjkWA00AcfSFkKIoQMVA34Jxzhce2q+XphKmnpbZPIUp4Ifnrg+8jczEkIzn2aTuOSecRjwcHVxfumVrrdS2+ArL2ZaNJlUqSI1Yb2ce2QC3Pn2189X9IVF4SSKMEGvqkFTJnmOlhXAVT++wELz6pWB8k6DwvsEE4hNLK71d1VYY6hyd6UoXuSMgIBUBOcYBLMpPI15S2mCom+VVdtptCdyVc4EtRjuBXJwGCLl2ycFn5GPHxZLrFU3mvmyFprZSinRQfSoGWkbHgEFCv8AQD7a/Ol6mFKWgpKmLuSXZp6uVl9Klv8AP9Yzlgw2pjwQMHjjQVM98kpYFu9XEJa+pPbtlJyyxK/0sqjlmYYYsOT6QCpbA/ajppb1+bX2i51D4JaRqhC498LCkiAAeyqo/oTqD1r1lFU3YTVEMrUVrcrEYkPrqcodrvkIoVlzjOfR4OTi+oOor31pSmupClOEc7KSSHInQBTnvMctnJA2hBkEZ99BGp+kLdZIJLhbK+qphH6ZNgMqoQcETwFe4du7JVvpHqx76r+iHn6+qaq4Q1UMNfAFjRYkZYqhVzh6hGJdlkGEyNpXaDjIGpN+v4p4477RL6GK09ypTjB/SRIDj1qTtBxkhkOMbgcxF03FZrjF8pL24K5e7bqnPMUw8RMTztyTEyEHIdM5IOg1drviWCoFeiGKiqpTS3GmOCKWqB290nwEJ8njhs4yQorblR/4elqaCpV4bVJPmiqXO001QwDq0OSGMSsSCV4HOSMsdWxqo7wVqJY9kFfm3XKL/wBGqT0xS8A4O705JAAaMnnVb0lY16mNbBd3aWeBkoY3fA7IbcI5EyBzI4ADnJY7RzuOgkXC5QyUzVddQpNdbXNElQQzIWXcuyf04DhgARuGPPAU4OhvkUPxDdqR3KMYY6+31KghlVsA5PHKtgkZBKuvAKBtZ6yyNaGo5agb2SSSzV+5SVdSc07sDwVwV9ZB3K2NWVX1CTLWTrRIos8ctOsCuB3I5Sm1yNgEcaxxlgozkEgfTyGet/WklpuCtWRSpXU2Yq9ol3RzUoQ7Z3Qc7kYodwHKsT49IsqWno+lJzUwhJLFdAI5v5YJPVt3DHpTJZcHGwk+NoBobJXT3qnjmAzd7WiuVOCaqidQ204+rCPjPJww/U+RoOn4qW3ekAPYrv8ASp/6aoYYMTkHjJG0MDwyqOMbiF30lK3SNWlqq8yRjMtuncAkqAQYt3tIisQMfpJHAKg9I1g7T0nLNC9vrN8iU7LJR1a8OFX/ACzu/TNEePGGXHBGdbmFWVQGIZgBkgYBPuQMnGftk6D70000DTTTQNNNNA0000DTTTQNU/U3S8XVSxJK8irFMk4CMBuMecK3ByvPtg8DnVxpoMkbALnXXISA9qelghyPOGE4cD9wCP8AfVXfqSZJLnTruMEltBiBJ2K6rNHhfYE+knH+nPtqxt3WEiVVxjqO0IqKKKVjGGym9HdkZifWQqgggL5Ixq7pb1BdaNKnlYZY1f1DkLIBwcZ55wcZ0HNPh3Tnpqis4ThqueaSXBOH3QyhAf6AJx9xq2qK65dSVkUDym3rTwNPVtC6MNzSOkahmBABRO4Mg4DEEZA1AloZOmobJFP9cNc0GQOGUmVI2AyeGXaf76iX6We701/kpY5JJXqIqTCKWYpCEjdQoBJGC+cDwxP76CH03WUptd8SA92VBNvqjnfOkocqzE/0YYHBxuxljq8qKUUlf03GDkJBMoP/AG06D/8AWsp0ZUpc6fqVliMQeNnEZGCuBUHBHsQfI9jxrTVVwD1vTUzYUSQyDz+qSCMAZ/qwGgyfxAgNJSGkpZRUfN3Od5nTwkpIEdO3HBP1c+SjYyM62d0jqqh6h6SZ4YLPGscEScrPJHGskiSKPK9vEYHkFsg+QbezdJUNiSrkaUyiKrkrJPI7bopdUZQfVsVgwz5OGwOBrO1XUppbzFRw/NxGpm7lRDKkIjw8RVirKGdydoO4PtG0gZ9g86mzR9SVEkEbmKjvMENYvj0ywyI8yqvjc8ZyTz6vOQNZyitaXOnkoIHkaOVPxG1OxxIJI8iWnJDY3ghhgHAIL+SNWvSVUKai6fmfO9KuamBOcgTmVNv9PpH7Y1Q0nUh6KrJRUUjS0lNcJuxKGKNCzE71Xg7laPDdvgNjOdBf2WvTqtgJABBeado5BjhK+lGC4H0ruUBx7k7ftr3stxW6vTTzZVbhE1trvCstXCPynb3EjAEDxjK+ONV90oWoBeI4gN9BWQXOD7AuNzDAx6VT/fj7a1HU1TS9SI9JTxmOWvpxXU8yttDzx+oLjysmFUlsZIznkaCs6Rr26iqrlba5B3mhUSHHEkkH5fzCjHpZkMLDHum4Y1+wXVJKmgrWAamu9OKOrAGV74GxSfuS2Y+fADZ1EtFzF3uFouqDaaoPSVYGAO8iFRkZz6uCPPpRdeV76ZWmt1woYp332qdKyE427Ulj7gTOTu2gv6uDuA8DyFJZ6qXpkLUDc1TaJjS1KjP5tHI7BTgnB2sWA+wMZ8KNXENVSdIV1RQVG1rNc1Wohb9CGXGGBAwqgjAP6dsbZHJ143m5xUV5pKt0/hLtSRpODjGJgEYHnjbiNjj9/fVf1p01IlslppMtPaZvQxzl6OpPoYexwwA44UIRxoNx0H1cOlZGt1dUq6gCSiqS+4TQOTtAbnJHgDJzyo4UZ6lrjVz6SW7Q1FNTDbLTFLjbsY4jnG5oU/091HwPGSntxrqPTF9TqakhqU+mVA2M5w3hlz/pYEf20FppppoGmmmgaaaaBpppoGmmmgaaaaCov9qhnpatWKQrPFIJpcAYBj2dxz77UA5PsNUcNYvTc9sty7ZKaankRWIyS1MiOrZzjBXJ/qRrR1FlSracuSyzxLC6E+nau/OB4yRIc/fA+2qOx9GG3x24SMHkoQ6hv2eNo+P2wRx+w+2gyXxA6iF0hScfRQXiNHOMbRCMMf39TDn99bG40VfV/iCd2OGB41+VkUkOjGMiRnI5GG5BHIHjWOpem6mKl6hhliOySWeaEkcOXUyArkYOMJyP1ZHtq+sZfqH5Guj9cdTS/LVYDcDCs6vjwSkvcj+/5n7aCFbKFaOup2eVJfxOhMcsiDCyzQqp7oxx642b2Gdvt41VWazv1pY1pg8cdwt03bV2LARSU78HIycGPjOCM84yOIVx6PvNhpKaYzRSi1yFooowQ0kK+WZs4zsG3ZtztzyW4NvNdKay3KOoB/gb3CEZsHiZQArH+UMr7TxwxJOMHQTuoI4qG2VlWJEkkr4YoJXjkzTd1l+X7yk/SuX9Rz4ReM5zmOqOs7r8PhCa6io6mVVZYKwBjhiuGBJAYMR5A2bhnzg6lWGeq6Wo5bfLQLVUtM7xVCo577RTMzipWLbgxkNgANuyp8bSR6UlqoLza56MXyOWndo5ImmZO5BGjKxUhnVvAxyFAyeNBmIqp6el6dhYeuWsNQ335qBsP/1BydWvxRsLxUd1kdCqfO080ROQGJiRGZfuPWRnxkEeRqF1L1lDYblDLQwx1tFb6WOFvdIyXIVlmwQH+gbuc+oeckeF2+ItT15abp340RENK8KqDwrT7SCx+r6Rzxzu8eAGtFOtRfKmE/5dZagXH8x4QHPn6ARrnHRVAKOiguYkYSUdekcgLekU8mzOAfHqZvGOHb9tbT4X0dbeKykr6mNYYEpFpYmdxunKg7Sqk7iSMtnHIGRnUvrDpal6YdqGnj7cV0gkRULEqKqmKvCcsxxvLbMDydnHnIR6KhRK2vtsMqw1kdWtwoi/0F2jDNGQPI2NtI5O0k4O068+tbVW3KtmjVzTy1lsEkkSbWWWaA+qDcf9OQGBHkeRkauqemW8/ITTRqY7giJMcbZIquGJik8T43q3oZPORtTHvqNX18lZLbKiTc9TRXBrdUMF2hu7+X3iMcBl2NxxmTH20HN+rUausFpmJyY2qYDx7F8oP7KmNdksV2outaSl77D5qupJoD5BcR4Ey/YlWyy55A3FeC2eX1Mr0VQltenzS0t1UljgqIqhiEiK48Mm85/fGvFaWq+HtxpIZEk7NLWOUmZTsaGp7a4VsbclVYkDwxb7HQdN6Ot09fR0U0RjWtoe7RyI5OySONu20TMASv0I6ttOCPBBOujKoTwMf/3XNbXa/wASrbtRLI9OyVMFbFLHjcHljBYgEYIJXBzkHcQddL0DTTTQNNNNA0000DTTTQNNNNA0000DXP7B8RX+VuUlQu96CpmRlXAJiDnbx4yBuUZ87OTnJ10DWTp+h0SsuEjgNTV8USyJkg71Do44wQCpBznOS3jjQUFv65esuiMcm13BOxTOcjMkOSWKnBTezvHyMttQ+Br76Wgn+GltnjeWKoFJUbmWMktHTPsZiw2gh1Vmlxzx7nOo34lS09pn/D6WIzWqV2EFSC5ieOQs8md+7ON7KwbyMe2B6m+iOvoa9eKO6wrTSg49MwBaLd92OWj+wwx+2gu5rx/hqSvlJ76MsVWkKEb+0EWOZ0BOGA27sA+TjjcCcHUWWgnkSjnYta6stPbahGKiCWXl4McL5+kOOM45JOPmmSqWjxGSbnYpWTbj/OpW/Tt/laMceThOOWzr0tNppKwCnkO6zXT82kJxmlq/eBWAwrfUFB4O0rhstuC/oLbLNKlJUztBdaZCKWsXkVMH2ZSfzCMDuRMcg+oHknUH4k/Ciq64rYGT5eKJYgJZQuGLliW9PlhjG0E+7ZOqfq+zV9qphS1/cnpYmSSnuMCFpYCp5MsYcNt2553ccHLkAD96e6Kh6nxnqaaoUjPbVyjj+qvKzD+66D262tUFBHS9PW/AknkV6huC21fUXkPGW9O/HGFQAAArqw+K3TsHT1qqjEeGSiplXOdq077gCfJYhsnP2B143Sy0/wANTFS2mLuXWsBjWaRtzJGOWkPG0eM8KB6STnaAa+fp6m6lp5LPTzSPV0spmmkcBRPOxEcsvcJJIh3nKkBmAUAnltBdXaP5y/WmiVcQUkHewOACFYLx+xRAPtuOs/8AFqWttluoXqn/AI1Kud9y4wMOxQr59O3aQD4GAdXHxFvlF0dcWrVqN9wjpxFHSgMVDNkb5WUgY2NnYSDwD7jXp8RaOPqmsphVcQUEHzNUFwdzTsqpToM5LOyYA9wRzkjQbnq1t1PBIOCKqib/AO+ojRh/dXI/vrMWm7Q2+vvC1CgwpU0Lrxn8yYKqNj9nVGz7Yz7arxXfiV7r6clzIZbZ2wFLKqU7LUSAsBtXw2MkZLHGdVnxDutRcqmQU8MKUa1tJTzyqPzZpkAYBj42x+lfvnbyQSAGotVnS4Xi8wyrlJVoZB9/Qhww+xVxkfuNVnxgulRfUq6CnSLtQQJVVMrscgKS6xIoU+o7QQTxjI486daXeXpW9oVU7a+KmhVvbelQocH1DxEx9jyy/vqLDRVVdfriBAZaCpApKhgwGzECYbzuGAcfY7j7jgL2in/47S1AI7VbbsDB+p42WTP2PoIwefJ10TWK6Ssa3ajs1TnD0sKkcZyslOYmXOeOdrZ5+nHvkbXQNNNNA0000DTTTQNNNNA0000DTTTQNVV06fS6VFLOzuGpWkZQD6W7iFCGH7ZyD7cj3OrXTQcvr0m6arhc5IBBBM5pK5N4Zdu4JBVjwNp9IbIyATxlidRKCxCjNVYpX2K5NVbZT7c7wqnOS0TjJ5yw3nga1sC115paXupHnc8NdFKMLIgLRPInp+671HAZW9uNYu7W2Sj/AIJpGNRTq1VaKoAszpGNzUpxkuwUBcDO5dpxwAQlvcZGaK8RRlainDUt0plA3FU+pgMnJQ+sfzLt5ABGvqeipumt3Cy9P3DDEr9NLMxG1wRykbnGGH0MB9PGfqy9VwVJivKERQzBaa4pxiNxxFM39GITPnZIpwMHWp6gcdPUY+SoFqoZZPzIYwNrRyg73AwVIPHGMHdoK+e6zWNVp6qqMYPNLcCAY3x4jqQfQHxxklRIOVZX8ZDq23w1idyvs5lVlDLXWxgwcMM9wrxgYwQX3j9z729vMkFOzUCfP2w7o5bfPxPTsD64k3Ak494n+w2khs6q7T1pTUTLFTXSWgVAV+Tr6cyCPGAFWTcGUAeFaRuD7YwAxXTNxjt8kn4HSVk9YyFe9PtPZU+SI0Gwk/zOcZAwOSNaKxdd17VW2rhf8Sig+Xo6cxMvckmI31EpPGB21ZjlVIyRjBOry7Vz35dv+JaCnVuWNOqo7Y8ZY1G//YjOec6+U6hisYEFtmlu90ZSqTOwkEKMRnMn0hMgHBY84ywGBoKW/dNUFJVUlvlV6moLvVXCoijZ5iWUkJ6EZwjMwJUAYG0+W3atI7HFS1VDCiVMTV9SKmRaiTdJ2qFS8SODyu4+raSWGMEjAAj2uCosdetJBXRxzLG1XdaoqjgtnOws48KCAB6QA5bGcjUvo7rr/FNTPcZ41C26llQumQsm9tysqMMoSsbDBZvqHj3Cr6L65qf8SVFOGU09RUzhl2/+krhGB8g4Rc+x541f3ewzWuKCJkAeqvneYAgkxb3cPkH+RFP3xx5414dRwpabrU1sMUaGktjSjCgAVEzy7SwGMkhmJPk/31Noa+SqqbDFIxZ46V6uoLklhmDYjMTznczZJ99BCu1z/G5HMjlhHfaaGEEnCmMIjKo9hgMceMknzqn6g6lPSd5u8LsY0q6Y9tzkASinzGwP2zuTgH1Y+2p9kkWqNr9BVq641Vxw3nCB9pPP8pUjUCX4Xx9cXCVBcah4YoVbMrd2SOR5JEaEktxtaM5Hn9z50G4+HdbVVFHauyqNRmnkWoYkblaPCpt5yTuDAjGPOcEDO+1kfhj01/haiES1oq4CxaJlQKqqTyFwzbgWyc5xzxrXaBpppoGmmmgaaaaBpppoGmmmgaaaaBpppoKTqCkraiSlalljWNZf4hHHDxEYYD0k7h7eOcZPGuU3y0N0HP8AKzSMlrmk7tFUgbjRVIO4Dn9Gc5U8MpyCDv13HWD6p6Wlou48EQqqOYk1VA2MNk5M1OT9EgPqK5AY5Iw2DoMv8QrSlieJ4JY4murR01XCmGSQP9VRED4K5I3Y5Lg8EnNUfh9N8PagdyuqIaRiBBWRMdkDk8JVRH09t2OCchSQMkBiBWT1lPZpqZYd1xolkMsVOxYVlHJGQXTH1bOOVI2NtPgjeem0XVEnXMkU1uqYJKcgJV0dQoDKrHlxgFt2CV8lDj30HjWXWToky1lVRM85jKtU0mTFMF5Qzx7gUYAAbyGABwHwduo3SJqfiNHFPX0lrnp3B2ld3ej8gjDBx5AG0MpHv9tedynpOmqx46S6rSTImxqSrMjUgDjcO2GZVTHBGxiB42gZGvmxfBOnqqHtVsFOKj1bJ6aSTkEcOQ2BnP6cFcYwB40Huembfbo66WeyRx/KB3QkhknjUMysp9iQvKkenI88gVlJXXTqOig/CUoKWnm3CXsEBqYjnDnIGSpBIWPcCf3B1IpKGv6FiaDNpmpNu1zLNJHJIuMEydx3QcE+kZXngDxq36YsFrroZ6WCeDt1G2WWmpqrftOFEih1bf2ycA4Cgg4wAcaDE2a3WKjMyGN61IIzLV17yOsbSBlKxKA2197+Fyc4HMnkLb1DcOvTT0k9PTU9NPipnMalWalgKYLKXO2NiNqt74GPSPVL6q6IkvUiUgqKOlCNuo7cpyHAyTLOVwdzIG5w3uAclifn4iSydM0rpEpmFWx/EK2LGAEIQ0y8kRgD0KrHx6eSToJKseqYnUAiS91TYcAqUoqTau45B9WxcAHAJl1e9a11S3dpuxFCap46CjcYMnbcZqJWw3EYUABRzkAkeNfIhHUdFa66glSjjpSQTM2FWn/y5kbyrHMYxuxnGdwPOoPxReABa2SQyTFVS1RwuSTI21vmQF+o7ivHK7VTyXAAeVyqI+m6pq3b/CW6AUFChOTNUkFWCe528xscHlW8lWGpPR3TqW6L8Pq0lkrLgr1VaY2C9tM8JIylWwxyu1c5LSfp1T9UV9ZdKm0qI42u0Sl3o2QtCm/IE7sGG0rtVtvODjngbtSlRNbpmo6Rlnuk22Stq3XKQLj05UEchciKHP8AqPliQ21vt/4fuVSBCAixRgYEaooXaP248am6+IUMSgFixAA3HGTj3OABk/sBr70DTTTQNNNNA0000DTTTQNNNNA0000DTTTQNZ7q/pqW+or01S9LVxZMUinKnOMpKn0uhwPIODyPcHQ6aDht5pWukymrUWu9xtiGrXIpqkgcAvyoJHHOTjA5+gek0zzSBrtQT0dXFyt0o0O0e26UqCmCBg53cMeEB11++WWLqKB4Jl3RSDDD+hzkfYgjg+R7az1r6Il6cnQUtSfw8rtkpZt0gHB5idmJXPHp8efOQAGF6nv08HYhulHQ19PN6YK4P2kZWHDNIFbtMRySu1ftkAnUa59R0NppTaquhuNGkhDgJKJgoypPadmIaPg5Cgj6uN2tdRUtNcw1pqbRPTwMzuhGXgJDF8pMp/LJ5YLwPI98Gy6S6Koumpt0VXNMyK0caSzh1hViCyxoANudoz5+kfvoOcWvoyxNA01CJLrOuGFK84ifAPqbYEVyBn7MDwPfXQacTS2yIUdJ+HSyMpkgCosqxBgJWiBAUybTkFwDzyAcaqetugKRJYqieS4y1Ms0cSSwdsNESSVbCRqAo/mwW51Iofn6CYT3eaFKShLdmRBhqh3UxiRlDMc7GYdtQCWfwcDQZC43Ojs0s0ccU9AcAzVEwZq+p3krspQ5JAcrgy5AGfA9/O52+LsxS3UfJWyEZpLbGx70v3aQZDbjnliQRuOSmSW0siS19TLU0tveGbJL3C5jaIkHjsxHkAITg4Xxh8nOo/TYiqJmehU3Ku3bZblVZEETYPEQPJxniOL9LD17dBQQwHqasp5btmioS6RUdvIb1EYVR2wowgz6pGUZyFGBjGt616emW5Q1FJK0tx9IghZV7FPBgo8kvGQpJbByGJOFDbcC/t/wzp0nWrq3esrVIYSyHCqV8COJTsVQeQDuIPOc6srpfY7ZSTVVLEaxs/RT+tpHBCYyu4+n34O0A8cY0FMtlrbZOfl0iaonw9XXzKNvpAVYooVcMcAcAkKABlmYk61VqtEdnVhGOXdpJGP1O7cs7H7/ALeAAAAAANelsqHq4Y3kiMUjIrPGWDbGIyV3Dg4PGdSdA0000DTTTQNNNNA0000DTTTQNNNNA0000DTTTQNNNNA0000FR1ZBV1NJKtDIsdXhe2zAEAhgSDlSOVBHI99eJ6Oo7kFepoaR5yoMjdlGy2PVhiu4jPjOr3TQc+pLVcrUz1FTKVo6f/IoKCPJZVOEU+kMf+3wfuoyNa+hePqGKGZ6dlI/MRJ4wJI25GdpztbzyPY6stNBV9Q9N0/VMaxVCl4g4fYGZQxXOA20jcPfB4yBqHeug6G/LAksI7VOd0cakrH/AEKLhSOPBH39ic6DTQeNXSJXxvHIoaN1ZGU+CrDBB/qDqD0301B0nAIKdSsYLNgkk5Y5JJOrTTQNNNNA0000DTTTQNNNNA0000DTTTQNNNNA0000DTTTQNNNNA0000DTTTQNNNNA0000DTTTQNNNNA0000DTTTQNNNNA0000H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29" name="Picture 5" descr="E:\Suicide-Personal articles and presentations\A Complicated Grief\untitled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87624" y="1700808"/>
            <a:ext cx="2143125" cy="21431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5301208"/>
            <a:ext cx="82089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  <a:p>
            <a:r>
              <a:rPr lang="en-AU" sz="2000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5362" name="Picture 2" descr="http://t3.gstatic.com/images?q=tbn:ANd9GcRpM8sVdvqJ5CWwJ2FeHVPZuE8CYjZ2U6q8XsmCT8xsQ7ZJ1Q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005064"/>
            <a:ext cx="2232248" cy="223224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</p:pic>
      <p:sp>
        <p:nvSpPr>
          <p:cNvPr id="8" name="Rectangle 7"/>
          <p:cNvSpPr/>
          <p:nvPr/>
        </p:nvSpPr>
        <p:spPr>
          <a:xfrm>
            <a:off x="827584" y="4653136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Grief is not sequential and it is certainly not predictable. Grief doesn’t always move in a forward direction.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/>
          <a:lstStyle/>
          <a:p>
            <a:r>
              <a:rPr lang="en-AU" dirty="0"/>
              <a:t>         Survivors of suicide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2060848"/>
            <a:ext cx="4824536" cy="122413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AU" sz="21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AU" sz="2200" dirty="0">
                <a:solidFill>
                  <a:schemeClr val="accent5">
                    <a:lumMod val="75000"/>
                  </a:schemeClr>
                </a:solidFill>
              </a:rPr>
              <a:t>   Survivors may grieve more intensely, and for longer periods, than people mourning other types of loss.</a:t>
            </a:r>
          </a:p>
          <a:p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3779912" y="465313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What defines a survivor of suicide is not the degree of closeness to the individual but the intensity of the reaction to the loss.    </a:t>
            </a:r>
            <a:r>
              <a:rPr lang="en-AU" sz="1600" dirty="0" err="1">
                <a:solidFill>
                  <a:schemeClr val="accent5">
                    <a:lumMod val="75000"/>
                  </a:schemeClr>
                </a:solidFill>
              </a:rPr>
              <a:t>Smolin</a:t>
            </a:r>
            <a:r>
              <a:rPr lang="en-AU" sz="1600" dirty="0">
                <a:solidFill>
                  <a:schemeClr val="accent5">
                    <a:lumMod val="75000"/>
                  </a:schemeClr>
                </a:solidFill>
              </a:rPr>
              <a:t> &amp; </a:t>
            </a:r>
            <a:r>
              <a:rPr lang="en-AU" sz="1600" dirty="0" err="1">
                <a:solidFill>
                  <a:schemeClr val="accent5">
                    <a:lumMod val="75000"/>
                  </a:schemeClr>
                </a:solidFill>
              </a:rPr>
              <a:t>Guinan</a:t>
            </a:r>
            <a:endParaRPr lang="en-A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4342" name="Picture 6" descr="http://t0.gstatic.com/images?q=tbn:ANd9GcRVMBYsrJJnQ77l5D7YamqBeN1JSqe1F3yCUzkI2MEEIYEeWhyd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72816"/>
            <a:ext cx="2466975" cy="1847851"/>
          </a:xfrm>
          <a:prstGeom prst="rect">
            <a:avLst/>
          </a:prstGeom>
          <a:noFill/>
        </p:spPr>
      </p:pic>
      <p:pic>
        <p:nvPicPr>
          <p:cNvPr id="14344" name="Picture 8" descr="http://t3.gstatic.com/images?q=tbn:ANd9GcR0rwHtKleEpocJ3JpPTPiwkhVucfAA2--YQZOk0uHdJNTlV8jIa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221088"/>
            <a:ext cx="2447925" cy="1866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 Avoiding the pitfalls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 flipH="1" flipV="1">
            <a:off x="6228184" y="2204864"/>
            <a:ext cx="2133950" cy="40575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204864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He who conceals his grief finds no remedy for it.   </a:t>
            </a:r>
            <a:r>
              <a:rPr lang="en-AU" sz="1400" i="1" dirty="0">
                <a:solidFill>
                  <a:schemeClr val="accent5">
                    <a:lumMod val="75000"/>
                  </a:schemeClr>
                </a:solidFill>
              </a:rPr>
              <a:t>Old Turkish Proverb</a:t>
            </a:r>
            <a:endParaRPr lang="en-A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4509120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The awkwardness of grief tempts us to hide from the truth. </a:t>
            </a:r>
          </a:p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                                    Randy Christian</a:t>
            </a:r>
          </a:p>
        </p:txBody>
      </p:sp>
      <p:pic>
        <p:nvPicPr>
          <p:cNvPr id="11268" name="Picture 4" descr="http://t0.gstatic.com/images?q=tbn:ANd9GcSUslfjz6eybiGzqufSwQtqIGT6NToMQjjc8envhjyXwRaET-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717032"/>
            <a:ext cx="1622248" cy="2532509"/>
          </a:xfrm>
          <a:prstGeom prst="rect">
            <a:avLst/>
          </a:prstGeom>
          <a:noFill/>
        </p:spPr>
      </p:pic>
      <p:pic>
        <p:nvPicPr>
          <p:cNvPr id="11265" name="Picture 1" descr="C:\Users\Owner\Pictures\37409161-grief-vector-word-on-red-concrete-w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6976" y="1916832"/>
            <a:ext cx="2265384" cy="1523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  Common emotions</a:t>
            </a:r>
          </a:p>
        </p:txBody>
      </p:sp>
      <p:sp>
        <p:nvSpPr>
          <p:cNvPr id="10244" name="AutoShape 4" descr="data:image/jpeg;base64,/9j/4AAQSkZJRgABAQAAAQABAAD/2wCEAAkGBhQRERUUERQWFBUVFBcXFRcVFRkUGBcYHhoVFxQcFRgcHCYeGhojHhgXHy8hJScpLCwtHB4xNjAsNSYrLCoBCQoKDgwOFw8PFykcHBwpKSkpLCwpLCkpLCkpKSwpKSwpKSksLCksLCkpKSksKSkpKSwpKSkpLCkpLCwpLCwsKf/AABEIARwAsQMBIgACEQEDEQH/xAAcAAEAAgMBAQEAAAAAAAAAAAAABgcEBQgDAQL/xABXEAACAQMBBQMHBAwKBwYHAAABAgMABBEFBgcSITETQVEUIjJhcYGRCFKhwSMzQmJydJKisbKzwhUkNDVzgpOjtNElQ1R1w9LhGFNkg5TjFhdEY4Sk0//EABUBAQEAAAAAAAAAAAAAAAAAAAAB/8QAGBEBAQEBAQAAAAAAAAAAAAAAAAFBESH/2gAMAwEAAhEDEQA/AK4263h3GpyHiJSBT9jhB80eBf5z+s9O7FRSlTvdVu2OqzM0hKW0RHaMORdjzCIe445k9w9ooITb2zyNworOx6BQWPwHOtkdkL3GfI7nHj2EmP1a670XZ+3s4xHbRJEo7kGCfWx6sfWSTWxoOIJoGQlXUqw6hgQR7Qa+t6C+1v3a7O1jZ+3u04LmGOZfB1DEfgnqp9YIrnLfNsLBpk0IteMRzCR+BjxcBBQYVupHTrk+ugrmun9wr50eP1SzD87P11zBXS/yfHzpPsuJR9EZ+ugsyhpSg5A3kJjVr38ZlPxYn66jdSzeqmNYvP6Yn4hT9dROgz9eH8Zm/pXPxJNYSHBBrO1/+UP6yD8VB+usAUGx2lGLy5/GJf12rDs2xIh8GU/SKztqP5bc/jEv67GtahwQfXQdSb6NCmvNN7K2jaWTt424V64HECeftqiU3RaqelnJ72jH6WrrJTkV9oOURuZ1b/Yz75YR/wASoWa7hIriCUYYj1mg9tM097iaOGPHHLIsaZOBxMQq5PcMmrBT5P2pnqIB7Zf8lNQ/YpsalZH/AMXb/tUrsmg5r/7POpfOtv7Vv/518rpWlBw5XVO5XTFh0e3IHOXjlY+JZiB+aqj3VytXTu4jXluNKSLPn2zNG478FmeM48CCR/VNBY1U9qvyiY4JpIvI3YxyOhPbAZKsVz6B8KuGuT9q9iL5r67ZLO5ZDczlWEEhUr2jkEHhwQRzzQWA/wApgd1gffc/+1UB3k7yDrDQkwCDsQ45SdpxcRQ/NXGOH6ahVKBXSHydHzpcg8LuT9nCa5vq6vk47RqklxZucGTEsQPeVBWUDxPDwn2K3hQXzSlfieZUVmchVUEsScAADJJPcAOdByjvgH+mbz8NP2cdQ2txtfrPll9cXA9GWZ2XPXgzhM+vhArT0Gw137dnxjiPxijP11r63e2FiYboxtyKw24Pt8nhz9NaSg2u1P8ALJ/XIT8ef11qxW02o/lTnxEZ+MaH661YoO3bRsoh8VU/QK9aw9HfNvCfGJD+aKzKD4a4kvlxK48HYfSa7brirW0xczDwmkH5zUGTsk2L+0PhcwftErs2uLdnGxd258J4v11rtKgUpSg4cre7H7Yz6ZcCa3I6YdG5pIvXDD9BHMVYW8zchLC7XGnIZISSzQrzeLx7MdXT1DmPWOdVE8ZUkEEEHBB5EHvyO6g6T0P5QGnzKPKO0tnx5wZDKufvWQEke1RWbqG/DSVQ4naQ4PJIZM/nqo+muXaUH1jUn2E2WOovcwoMyi0eSH1yJJCQP6yll/rCovUj2E2zbSrlrhI1kYxNGFYlR5xU5OOZ9HpQR6SMqSGBBBwQRggjqCO4162V68MiyRMUdGDKynBUjoQa2e1m0x1C4a4aGKF29PsQwDn5zBmPnHvIxnr1ya0tBbuk/KOuo0C3FvFMwGOMMYifWwAK59gA9VR7bTfHeajGYTwwQn0kizlx4O5OSPUMA94NQOlAqVbtdj21K/jiwTEhEk57hGDzGfFvRHtz3GsXYfZB9Uu1to3WPKlmdgTwqMcRAHU8xgZHtFdS7G7F2+mQdjbr15ySNzeRvFj+gDkPeSaOcN86Y1q79sR+MMRqE1ZG+bRJ5NZuGjhlcEQ4KRswP2GMHBA9VVyykHBGCDgg8iPbUGz2m+358Ybc/GCE1qqz9SuO3fjRWwkMKtyzjgjihJOOgLDl7RWBQTWHfLqqIqLdcKqoVQIYeQAwOZjz0Ffl98WrH/6x/ckQ/QlRCW3ZQpYEB1LIT90AzISPVxKw9xrLsNFknIEZjyTgBpooyT3DDuDQSfT96epvPEHvJSpkQEZUAjiGRyFR7atMX10PC5mH949SGLdPqcUkZe3CecCOO4t0zggnAMvPHqrcbR7ntTuL25lhgVo5LiZ0bt4eatIzKcceRkEdaor3R2xcQnwljP5wrtcVzHZbjdVV1YwxjDKecydxB7ia6bFQfaUpQfK1GtbH2d5zubaKU9OJkHH7nGGHxrcUoIDLuN0ljkW7L6lmlx9LGve13MaTGci0DH7+SV/oL4+ipvWh281Q22m3cynDJA/CfBiOFD8SKDmneVtBDPdtFZxRQ2sDFI1iRUDkcmkYqPOJI5Z6DHicxFEJIAGSeQA5knuxXyrk+Txsik0st7KobsSI4QeYEhHE7e1V4QPwie4UGi0HcNqNygdxHbA8wJmYPj1oqkr7GwfVWdefJ0v1BMctvJ6uN0J9mUx9NdGk14wXsb+g6N+Cwb9BoOOtodk7qwfgu4XiJ6EjKt+C4yre41qK7V1uximgkS4jWWMqSyuMg4GfcfWOYris0FqfJ0hzqcrfNtH+JkhH+ddHVQXya7fNxdv82GNfymJ/cq/aD4TXEd3NxuzH7pi3xJNdo6zcdnbzP82KRvgpP1VxTQbPT+Vtcnx7JPi/H/w61dbKHlZy+ueH6EuM/rCtcKDc7QLiOzXwtAT/AFpriQfQ4r8bIQcd/aJ866gX4yIK9dq+U0a/NtLQfG3hc/SxrN3ZW/Hq1kPC4Rvycv8Au1dMWH8pafMlkngk7flGIfu1S0czKcqSPYcforrzajd9ZaiyvdxF2ReFSJHTAznorAHn4iovcfJ801unlCfgyg/rIag58ttp7uP7XdXCfgzSL+hq2ltvH1NOl9cH8KQv+tmvu8fZiLTtQktoGdkRYzmQgtllDH0QB3jurWbN6Mby6ht1YKZpAnERnhz1JHfig33/AM2tW/21/wAmP/kpU2/7N83+2Rf2Lf8ANSi+L5pSlEKie9a3L6PeBeoh4vcrK7fQpqWV43lossbxuMo6sjDxVgQw+BNBxFXQnybtRU2dxDnz0uO0I+9dEUH4xt9FUrtfsxJp13JbSg+YfMbGA6H0HHtHwOR3U2S2sn025W4tyMgYZT6LocZVh4cgfUQDQdd67cdnazv82GRvgjH6q4szXSuh7/dOnQeUF7Z8ecro0i57+FkByPaBUG307ZafeQQpYujuJSzlYWQheFgMsyDPM9Koq2HVpkGElkUdPNkYcvcaxKztCtu0uoEIyHmjXB78uowfjW33hbJtp19LCQRGWLwnuaJieDB8R6J9YNQT/wCTbfqtzdxH0pIo3X1hGYNj+0FX9XFmha5LZXCXFu3DJGcg9Qe4hh3qQSCPXV1ad8pOPgHb2jiTHPsnUqT6uLBUernQWHvL1VbfSrt2OMwPGv4Ug7Nce9s+6uQ6m+8belNqxVCghgQ8SxhuIlsY4nbAycEgAAAZPXrUJAoM+TlaJ99PJ+akX/PWvqXbbaC1lBYQSDhkaB7iQHqGlkIAPgQkaAjxBqLW0HG6qOrMF+JA+ug3W2wxfTL/AN3wR/2caR/u1u9y0PFrVr972rfCGTH04rQ7ZPxajeHuN1Pj2do+PoqX7gbbi1YH5lvK36ifvUXHS9KV8ojlLfFPx61dnweNfyYo1+qv1ueg49ZtB4NI35MUjfVWs3hzceq3p/8AFSj8lyv1VJNw1txaxGfmQzN+bwfvUV01ivtKUQpSlAqL7X7x7LTOVxJmQjIijHHIR3EjICj1sRmm8ja3+DdPlnXHaHEcIPTtGzgkd4ADNjv4cVyXeXjzSNJKzO7kszMcliepJoLI3ib1bTVY+BrFg6Z7KYzBXT2qIyCp71z7CDzqsQKtfY3cDPdRLNdy+TK4BWMJxykHoWBICZ645nxAqS3Pya4SPsd5KreLxq4+AKn6aooPFFXPIcyasbX92V1pUF403A8TQxqksZ5FvKbcgMpwytgE9McjzqB6T9vi/pU/WFOCbbvt3F+99bStaypFHcRSO0q9kOFXViQHwW6dwNXzvF2YtLyykN6Cqwo8olQZeLAyxXxGBzXvwO8AiUCtDt//ADXffic/7NqDknV7OKKQrBOLhO5wjxn+srjkfYSPXWK8RU4YEHAOCMciAR8QQa/Jra7Tfyj/AMm3/YQ1Br/JX4DJwtwBghfB4QxBYKW6cRCk49Rqx902m6YtzA93cdrcM6CGBYZOzWQkBDI5UBiDjl6I65PdGof5kl/3jD/h7ivLd5/Otj+NQ/riqJ7vytoJ9S867iieKCNDHJHcE9XkBDJEy4IkHfVe6TBDDdQO9xE8aTxM5RZshA6liA0Sk8geVWLvW3dahd6pNNb2zSRssQVg0YBxGityLA9QRUG1TdpqNtE809q6RoMuxaMgDIHcxPeKCP6hc9pLI/z5Hb4sT9dfi3uGQ8SMyHxVip+IrzNS9N0uqEAizfBGR50fTu+7qK1Vttjex+heXK+y4kH0cVbbTd5Wp9oirezHidV84h+pA+6B8akWxm4u4uHkF+stqqqDGw7N+Js8wRk93sqU2fydVimjkW9LCORH4WgHMKwYjiEnLOMdKqKV2in47y4f51xK3xkY1YvydYM6jM3zbVh8ZIv8jWZe/JyuixKXcLEknzkdOvPu4ql+6TdjcaVNO9y8T9oiKhiZm6MxbPEi4+5qFWdSlKBSlKCmPlK3BEFmn3LSysfaqqB+u1VVu00xLjVbSOTBUzBiD0PCC4B9RKge+ru3/wCgNPpyzIMm2kDt/RsOBz7jwH2A1zxo+qPazxTxenFIrrnplSDg+o9D6jVHatUve/KPWOR08hJ4HZc+UAZwSM/avVU82T3mWWoRqyTJHJgcUMjBXU94GccY++H0dKp7e7u/srGET287yTS3GGRpI2wrLI7EKqhuRCjProPm3e+1dSspLUWhi4yh4zMHxwsrej2YznGOtVvpA+zxf0qfrCv1pelmftQvMxwvLj1Jwl/gvEfdWLE5BBHIg5Ht7qDt4VoN4B/0Xffik/7NqbFbYQ6lapNEy8fCO1QHzo3x5wYdcZzg94wai2+3bKK2sJbYODPcLwBAQWVCR2jOO4cOVGepPqNBzMa2u0/8o/8AJt/2ENatVJOBzJ6Vvtu7Mw30sR6xCKM+1Yo1P0imDIh/mST/AHjD/h7ivLd1/Otj+NQ/rivWH+ZJP94xf4eevPd0P9K2X41F+sKaOvRUR3t/zPef0Q/XSpcDUQ3uH/Q15/Rj9dKg5RYV2vYD7En4C/oFcVMP0V2tZfa0/AX9AoV7UpSgUpSgUpSgUpSg/E0KupVwGVgQwIyCDyII7wRVAbebhJ4naXTR2sROexLASR+pS3J1Hdz4u7n1roKlBxfebN3UJ4ZbaZD4PE6/pFelnspeTHEVrO/4MLn6eHFdmUqii90W6m8t7vyi8iSOIxSIY3YM7h14cFVyAOueIj2VEd6G62TS5DLF59o74Riw4kJyQjg8z34YZyBzwa6irlTe7tS97qUwLHsoHaGJe4BTwuw9bMCc+HCO6ghkcxU5UkHxBwfiK+MxJyeZNXnsFuFhe3SfUC5eRQwhRuAIpGRxn0i2MchjHTnW81b5PmnyKewaWB+4h+1XP3ytzI9jCgp/YE2dpdpPqZcCMJLDGsfHxlgHjdyDyUAqwHecZ6YOt281iO71C4nhJMcknEpI4TjCjmO7pXvvB0s2181uzBjDFbREjoSsEIJGa6H3baHA2lWZeGJmMCElo1JOefMkUHPUX8yP/vKP/DzVG43IOQcEdCDg+6ugPlBWccWmwiNETivFJ4FC5xFN1wKpG1QeRznAz21uAccxlbknH5IorF/hCT/vH/Lb/OsiyvHbtAzsR2MnIsSPRPiaztIiHkF8xAJHkoBIBIzIxOD3ejUw3A2KS384dFceRvgOoYZMkI6EH10RWTHrXXNlt5p/Ao8utchR/r4x3DxaqbPydb/umtT/AF5R/wAKq31G0a3mlhcgtFI8bFckEoxU4yByyDUV1su2diel5an/APIi/wCatpbXSSKHjZXRuasrBlI9RHI1ziu4nUioYCAggH7ce8Z70q9dhdGe00+2t5cB44wrcJyM5JOD39aqN9SlKgUpSgUpSgUpSgUpSgVxrtRaNDfXKOPOS4lBz3+e2Pcevvrsqqq3sboGv38qs+EXGAJI2PCJcDCkN0VwABz5EAcxjnRPNO1lL2xE1qQwkhPBggFX4T5pP3LBuR8CK5n1+/1bT5RDc3N1FIUDhRds/mkkA5WQjqppa6ZrGmuRFHewEnn2aSFG/JBRvbzpcbM6vqMoklgupXwFEkyMgCjJA434VAyT399UaTaCWR5g8zM7vFA5ZyWZswxkEk8zXUG6rUEm0i0KEHghEbepk8xgfDpn2EVXu1+5+W4sbSS3Cm7t7WKKeIMp7ThX7lunGpyOZwRjnyGavs9Yv9Ldo0ee0c83QgpnuBKMMH2499KLZ+Ufqa9jawZHGZWlI7wqqUBPtLnHsPhVOW8Z8hmbu8ptx7+zuz9YrMstG1DVp+JUmuZGOGkfJUfhSN5qgeGfYKmu8nY1dK0i0g4g8j3LSTMOhfs8YXPPhUYA955ZqCEaccabeeuezX/Ft+7U8+Tkn8duT4WwHxkX/Kq+tblRp9whYcb3VqQufOKrHecRA8AXUH2ivTZXbK4013e1ZVaRQrcSB8gHIxnpQdf1xvtQ3Fe3R8bmf6ZHqbWm/TUy6qXhPEyj7SO8gdxqDaq4N1KT0M8hP9o1RXZEK4UDwAFfuq8k376YOjzN7IW+vFYz/KB04dFuT7Il+uQURZlK1ezO0Md/bR3MIYJJxcIcAMOFmQ5AJHVT31tKBSlKBSlKBSlKBSlKBSlKCst8G9BtOC29rjyiReIuRkRJkgEA8i5IOM8hjODkVSulaJqOtSsU7W5YenJLIeBM9AWY4HqUc/AVsd80xbWbri7jGo9S9lGR+kn31e26Oxji0i17PHnx9o5He7El8+JHo+xQO6qKbO4/VoBxxdmWHPEM/C/uJCj6aju26XAa28t7Xtxa4ftsl+U9yF4i3M+aFwe8Yqztot/8ttdTwLaIexmkj4jK3ncDFc4Ccs4zjNVpt/ti+qSxXEkaxkRmLhUkjCuzZye/7JTBeu42TOjQ+p5h/eufrr5vzjzo8x+bJCf7xB9dYm4C5DaVwg80uJVPqzwuPoas/fdKo0a4DHmzQhfWe1jP6AT7qUc5aSMxXf4upH/qbXp7iaydmYw0d7kA4sXIyM4IltzkeBwDz9teGiLmO7/FST7prc/VWTsj1uh42Fz9Ch/3aitzuZgSTV4EkRXUpL5rqGGRGzA4PLIIqd3XydTJK7+WhQ8jMFFuTgFiQM9qOmagm5g41q19fbD+5lrqSiOP9sdn/IL2a24+07IqOPh4OLKI/o5OPS8atDZjcNb3VpBcPczAzQxyFVVAAWUMQCQemah2+WPGs3Xr7E/3MVX5u1fOk2X4tGPgMfVQZ2yezaafaR20bM6x8WGfHEeJmc5wAOrGtvSlApSlApSlApSlApSlApXwnHWqQ2y3/uJWi01EKKeHtpAW4z0zGgIAXwJznwFB47/th5O1GoQqWRkVLjAyUZeSOfvSuFz3FR41Gt3e+GbS4+wkj7eDJKrxcDxk824DggqTk8JHUnnzreRbY7SleM28joR6LWQwR+CFDEVXm1tx2sqSG3jtneP7JHEhiUOJJUJ4CTwkhRkVRv8AeLt5bakE8nslt3EjSSSeZxyEg5DcKgnmc5JNNE2Hkv8AR3mtlLzW11JlF5s8bRwE8I72UrkDvBbvwDbmx26jTDa207WwkeSCKRjI7uOJkVj5hbh6nwqst7urT2mpSwW00sEAjiKRQyNFGuY1zwohCjJBPIVRHNj9urrSpHNuVw2BJHIpZSRnGQCCGGTzBFe+2W8e71XgW4KLGpysUSlV4sYycklmwSBk8snA5ms3Vdcku9WSK57OSM3kaedDCGMZkUcJkCBz5pxktmm56YprNunczSKwIB6RyEdRkcwDU4N3oe7yW20bULu5QxvJbcESMMMI+NHZnHUFiq4B54B8ahex/wBumHjY3o//AFpj9VTLUN2+vTs6uZXjZm5SXoZSuTjK9oeWMciKgezegy31yltAVEknEF42KryVmbJAJ6Ke6ivLSdWltZkmt3KSoSUYAEjIKnkQR0JHSpKN5mruf5TOfwUX91Ksrdhulu9NvfKJ3gKdk6FY2dmyxUjqgGPN8atzFEcnbQ2l3dSJK8U8skkERduydiWC8Jzhevmiuid2ELppNosisjLFgq6lWGGYcweYqUUqBSlKBSlKBSlKBSlKBSlaraHai2sI+0u5ViUnC5yWY+CKMsx9goMTeDOyaXesnpC2lwR3eYQT7hk1Rm4PTIpdULSgEwwNJED8/ijXiA8VDHHh17qsmXfdpM6vFK0oSRWRi0LcJVgVb0cnBBPdVKahayaVdR3FlcLJGSxtriMhgyjAZZFPRgGAZGHf4GqLv3kb2jpNwkIthNxxCTiMvBjLOuOHgPzc5z31R+3+2rarcJO0Qh4YhHhWL5wztnJA5+fj4Vvtd3o6hqds1o1vGwk4QxhgkMh4WVxjziBzUd1Zuym6173TZFcpDcJN2kHG6niUoiusiqSyAlV5kZBHTnTguTdnfrNpNmynOLdEPqZB2bA+wqaorfvcK2ryBTkpDEr+puEtj4MtfLPZXXrDijt47qNWOT2Dh0J6cQKkgHHfyNbnY3cfd3E4m1IdlFxcbqzh5ZjnJBwTwg95Jz6ueQEL1AmPVULciJbZz71hf662Ww32LX4R4XkifTIv11td5WyF5JrFxJb2k8iccTK0cLshxHFnDAY5EEe6sXUtgNUF/PNbWswIupXikXhT/WMUZSSO7BoOms1y1uxPZ65bDwnkX8yVa342X2lk6tdj23qr+iWtjsxuk1CHVIrl0jWNLkyH7KC3AWboADzwaC9qUpUClKUClKUClKUClKUClKUCudN6xe+2gS0ZiqB7eBD3KJOBnYDxzIfbgeFdF1U+9vdZNeTLe2GO3AUOnFwFuH0HjY8g45DBI6DByOdgzNo9O0LSY4Ybq0jxKG4WMPbOeHh4i7+nnzh9PSqk3lPZnyVNN4vJ+zldQ3ECGeUqwHGOLAKADOfbW/2ivtbvrbyW600yMMAT+St2owyseGQHgHFwgEgDIrx2k3U3i6ZZzLCxliSVLiFcM6qZpZI2AXOeT8wOY5cuuKOg4lEMA8I4h+av/SuSNG/k1+574Yl97XMD/ojNTrUd+9zLZNamBVnaPsnmDHJyOFiIuHk5Ge/keeO6o/e7JzWWjNNcIYmurqBI0YYYRok7lmB5jiJGAefm57xUGhuLt47a2COyk9s/msV6uEHQ/wD26vLbDYTVpp1ksb3sY1hiQJ5RNGeJVwxIVSpJPfmqMvCB5GH5KIVLcs8jPO55ew10jab49LlIVLg8bHCq0Uq5J6DJTHX11RTOzO0mt3Vw1vaXcskiBmIaRCMKQpIMgweZFXTu1TVBHN/C5y/GvZfafRweI5i5Hnjr4VU/yf7lEv55ZXRB5MRl2CjLSRnqT96avldpLUusYuYC7YCoJk4mJAK8K8WTkEEVBsqVHbveHp0TFXvYAykhh2gJBBwQQO8GsGTe7pS9bxD+CkjfoQ1BMKVh6Pq8V3Ck8DcccgJVsFcgEqeTAEcweorMoFKUoFKUoFKUoFKUoFKUoFKUoGKUryurtI1LSOqKOrOwUD2k8qCjd428G8udSOn6YTGVkEPFHhZZJPu/snVEU5HIjoSTjkPa73E6hPGO31ESOPOCSGWVA34TN9PDUUutaTTdo3usrPELiSXMTLIDHKH4uEg44lEh5Z6rW73u7U2t4EubLUX4gix+TIJU4vOdmdjkAEBgMEc8daojuoaAsWu29rcIhXjsY5UXkhLRwCXGMcizMeWOtWft/uo06HTrmaC27OWOFnQiSXAI5+iXIPLPdVQ6tbTwJp+ogFlaNCshyR20MjrwsfHCKfWM+Bqe7ab9YLvT5IIIZVlnTgfj4eBAfTwQxL8sgch1z3YpRVX8Hp5F23PjFz2R58uEx8a8vHIbnW/2fk4dX04+Laf+zgT6q+3mzUtvoSzzKU7e+Qxhhg9mIZgGx4Mc48QAe8Vq3v8AsJ7K4xxdnHbyYzjPZyMMZxyz2eM0F07XbmbIQ3l0GnMvZ3E4BkXgD4eQcgmeHi7s9KhW5XYq01LyrytGfsuy4MSOmA3a8WeEjPoit4+/CW+BtlsCqzq0RbtGfhDgpnAiAOM+NPk62csUl32kciBo4cF0ZQSDJnBI5+lQXDo2jRWkKQW68EcYIVeJmxkljzYknmT31m0pUClKUClKUClKUClKUClKUClK1mv7TW1jH2l3KsSk4GcksfBVALMfYKDZ1zPMZ9pNYaIylYQ0hQdVihQ4yqZwXbzcnvLeAq5NO3xaXO4jW54WYgDjjkjBJ5DziuB7zVF2O0I0jV5bi0IuIVkdTjiQNG5J4CSuVcY8Oqd4qiwNW3NaPEDE1+YJgB9tuIMgkZBaMhTg9eo9tQbQtnbc7QpaFVltxOygElldRGzKc55gkA9axt5e1lnqUont4Jo52x2pkZSpCoFUIqk9MdeVfi9vjYX1tf27JMhELqVbI41iiFxE5HosOLB8Aymgu3fDZRw6DPHEixovYhURQqqO3i6Ach31zreWyixt3CgO01yrN3kKtrwg+ocTfE1P95G+hdSs/JoIXjDsrStIyn0TxBVC/fAHJx06c6ie0tisFhYIJI3kbymWRY5Fk7PjMIRX4ScNwoDg9+R3UG72LQSbQwK4DKX5qw4h9obuPKtrtluReztp7s3SuIwX4BEV5FhyB4zj0vCo1o2vR2OtJczBikT5YIAW5wlRgEgdWHfVh7Yb4bTUbC6toI51doSQZEQLhSrHJEhPQeFKIdu63ZzarBJKt2YRHJ2fCVZ8+arZ5OMeljFdEbN6SbW0ggZ+0MUSoXxjiwMZwScfGq4+TkP4hcfjR/ZRVbNQKUpQKUpQKUpQKUpQKUpQKUpQKojetGs+0NnDdtw2xWEczwrws78fPu4iApPgB4Ve9Rnbbd9baqircBldM8EkZAdc9RzBBU8uRHsxQQzbnXLPTp4rZ9HjeJjH2UyhIhxZGQhEecryzhu+tR8noK0uopJgljESrAHIDT8XI9QCR8RW7tNwkYkjaa+uZliYFEOAFwQcAniwOQ6AVHt8WxcGnE39rPLbzTSECKPkGZstIVYMrIuASR5wyQABnlRpdr1jGv3ghChI7S5GEACgiwkD8hyBDE59dRB482NkPnXl1+rYr9VSzZHdrqxglnhjhAuoHjzO32Ro5B5xTrwlh3tg+489XpWxdzPfppbyiF4A8oJTPBI0cUrjKnmeSjOSPNyOtBa+8jdnpy2d3drAEmWFnUo7IgYLhSI1ITuHdz99RvdJuvsr6wW4uUZpO2ccnIUqpGAV6Eda0m8Ow1OwaK2uNReeO7DKcluEDiRTxBs/OB5Vp9O1i7s7S/t47mVPJpowOzkZAPsskcvDjBAYkZ9goOjZdibBiWaytST1Jt4yT7+Gvi7FWAziythkEHFvGMg9QcL0qCQ7FT6vZWE/8IzwfxONZApdu0fmS7HtFy3PGSCfXUA3bbCjVpbqO5uZ18nKAcLcXFlpFOeLOPQHxoOiNL0aC2UrbQxwqx4isaKgJwBkgDrgCs2sbTLEQQxxKSwijSMFupCqFBOOWTismoFKUoFKUoFKUoFKUoFKUoFKUoFavaXaSGwt3uLhiETHIDLMx5KqDvY/9TgAmtpVX/KE06STTUaMErFOryAdylHQMfUCwHvoMex33zzgyQaRcywgkdpGzP069IiufVxVFN7210Oqw2iWyT9vlnETR8+FuNHHmk+cDF0x0Purb3W85ItGtjplzBBNAkaywSr9kbChGWNSpDEt53ECMjJznIqMaBtA82vWF1fMqGREJbAROaSrGR3DLYGfHNUe+1+9SG+sIkDXVtdwrjhiIWJ28xW42DBuHCkgYyCceuo/pmtyWF7bX0eZ5EhzcxNxh0wvYuJSRlcqUYPzGWHhipx8ou8jd7SCIq0pMjOFwWweBY+LHPmeLHsqF6s58q1tvmq8Y/8AW20Y+hTQbnX9oJNoL20d0WytY2IEk0qqp85TMVkYKHfAUBFyRyzyJIw7rQ5prjVxCnGszs0JVlIk/jkbjgOefmFm9gNWLsBsDaaholiLtC/B27Jh2THHK+fRIzyVetQDd9u7tdR1G+hk7RYYC/Z8DgMPspVMkqc+aDQSzZTUdoLa2gt4tPiMcYCh5GHEVySf9eB3+FbrdZsTdWF9fSTxhIpmPZHjRiQJHK5Ckkea2edTzZvQI7G2jtoSxSIEKXILHLFjkgAdSe6tnQKUpUClKUClKUClKUClKUHwGvteatX7FB9pSlAr8ugYEEAgjBB5gjvyK/VKCKT7qtLd+M2UWSc+aGVfyVIX6K/O0+62xv4o45Iuy7JeCJocRsi9eEcipXPPBB6nGMmpbSgoS/3aafpup26zXksEfYvOsrSRq3ao6cCrhPNwCWyQckYHOtVo2yHlOlapdiZw3G/GZUwXER8oJGDkM+U5Ecjmtt/8X3C3LXyFVklvktJYwgMUkaM6IWBywcD7oMKz9oL9otDveDGbjVbmOQnrwtMwbHrwoHsqjU6Zp+t6fp7XAuxDb22OGGQZLp5hXs/MbzWL8I5g9elbncJalLm/J+ycRUdrGD2WQWYgM2CS3aZGAeSkk8xnJnmZ4DE7Fkk2m7BgxLfYllyqDPRR2a8ulS/RRwa3fqOklvaSN+EO1jyP6qge6gmFKUqBSlKBSlKBSlKBSlKBSlK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246" name="AutoShape 6" descr="data:image/jpeg;base64,/9j/4AAQSkZJRgABAQAAAQABAAD/2wCEAAkGBhQRERUUERQWFBUVFBcXFRcVFRkUGBcYHhoVFxQcFRgcHCYeGhojHhgXHy8hJScpLCwtHB4xNjAsNSYrLCoBCQoKDgwOFw8PFykcHBwpKSkpLCwpLCkpLCkpKSwpKSwpKSksLCksLCkpKSksKSkpKSwpKSkpLCkpLCwpLCwsKf/AABEIARwAsQMBIgACEQEDEQH/xAAcAAEAAgMBAQEAAAAAAAAAAAAABgcEBQgDAQL/xABXEAACAQMBBQMHBAwKBwYHAAABAgMABBEFBgcSITETQVEUIjJhcYGRCFKhwSMzQmJydJKisbKzwhUkNDVzgpOjtNElQ1R1w9LhGFNkg5TjFhdEY4Sk0//EABUBAQEAAAAAAAAAAAAAAAAAAAAB/8QAGBEBAQEBAQAAAAAAAAAAAAAAAAFBESH/2gAMAwEAAhEDEQA/AK4263h3GpyHiJSBT9jhB80eBf5z+s9O7FRSlTvdVu2OqzM0hKW0RHaMORdjzCIe445k9w9ooITb2zyNworOx6BQWPwHOtkdkL3GfI7nHj2EmP1a670XZ+3s4xHbRJEo7kGCfWx6sfWSTWxoOIJoGQlXUqw6hgQR7Qa+t6C+1v3a7O1jZ+3u04LmGOZfB1DEfgnqp9YIrnLfNsLBpk0IteMRzCR+BjxcBBQYVupHTrk+ugrmun9wr50eP1SzD87P11zBXS/yfHzpPsuJR9EZ+ugsyhpSg5A3kJjVr38ZlPxYn66jdSzeqmNYvP6Yn4hT9dROgz9eH8Zm/pXPxJNYSHBBrO1/+UP6yD8VB+usAUGx2lGLy5/GJf12rDs2xIh8GU/SKztqP5bc/jEv67GtahwQfXQdSb6NCmvNN7K2jaWTt424V64HECeftqiU3RaqelnJ72jH6WrrJTkV9oOURuZ1b/Yz75YR/wASoWa7hIriCUYYj1mg9tM097iaOGPHHLIsaZOBxMQq5PcMmrBT5P2pnqIB7Zf8lNQ/YpsalZH/AMXb/tUrsmg5r/7POpfOtv7Vv/518rpWlBw5XVO5XTFh0e3IHOXjlY+JZiB+aqj3VytXTu4jXluNKSLPn2zNG478FmeM48CCR/VNBY1U9qvyiY4JpIvI3YxyOhPbAZKsVz6B8KuGuT9q9iL5r67ZLO5ZDczlWEEhUr2jkEHhwQRzzQWA/wApgd1gffc/+1UB3k7yDrDQkwCDsQ45SdpxcRQ/NXGOH6ahVKBXSHydHzpcg8LuT9nCa5vq6vk47RqklxZucGTEsQPeVBWUDxPDwn2K3hQXzSlfieZUVmchVUEsScAADJJPcAOdByjvgH+mbz8NP2cdQ2txtfrPll9cXA9GWZ2XPXgzhM+vhArT0Gw137dnxjiPxijP11r63e2FiYboxtyKw24Pt8nhz9NaSg2u1P8ALJ/XIT8ef11qxW02o/lTnxEZ+MaH661YoO3bRsoh8VU/QK9aw9HfNvCfGJD+aKzKD4a4kvlxK48HYfSa7brirW0xczDwmkH5zUGTsk2L+0PhcwftErs2uLdnGxd258J4v11rtKgUpSg4cre7H7Yz6ZcCa3I6YdG5pIvXDD9BHMVYW8zchLC7XGnIZISSzQrzeLx7MdXT1DmPWOdVE8ZUkEEEHBB5EHvyO6g6T0P5QGnzKPKO0tnx5wZDKufvWQEke1RWbqG/DSVQ4naQ4PJIZM/nqo+muXaUH1jUn2E2WOovcwoMyi0eSH1yJJCQP6yll/rCovUj2E2zbSrlrhI1kYxNGFYlR5xU5OOZ9HpQR6SMqSGBBBwQRggjqCO4162V68MiyRMUdGDKynBUjoQa2e1m0x1C4a4aGKF29PsQwDn5zBmPnHvIxnr1ya0tBbuk/KOuo0C3FvFMwGOMMYifWwAK59gA9VR7bTfHeajGYTwwQn0kizlx4O5OSPUMA94NQOlAqVbtdj21K/jiwTEhEk57hGDzGfFvRHtz3GsXYfZB9Uu1to3WPKlmdgTwqMcRAHU8xgZHtFdS7G7F2+mQdjbr15ySNzeRvFj+gDkPeSaOcN86Y1q79sR+MMRqE1ZG+bRJ5NZuGjhlcEQ4KRswP2GMHBA9VVyykHBGCDgg8iPbUGz2m+358Ybc/GCE1qqz9SuO3fjRWwkMKtyzjgjihJOOgLDl7RWBQTWHfLqqIqLdcKqoVQIYeQAwOZjz0Ffl98WrH/6x/ckQ/QlRCW3ZQpYEB1LIT90AzISPVxKw9xrLsNFknIEZjyTgBpooyT3DDuDQSfT96epvPEHvJSpkQEZUAjiGRyFR7atMX10PC5mH949SGLdPqcUkZe3CecCOO4t0zggnAMvPHqrcbR7ntTuL25lhgVo5LiZ0bt4eatIzKcceRkEdaor3R2xcQnwljP5wrtcVzHZbjdVV1YwxjDKecydxB7ia6bFQfaUpQfK1GtbH2d5zubaKU9OJkHH7nGGHxrcUoIDLuN0ljkW7L6lmlx9LGve13MaTGci0DH7+SV/oL4+ipvWh281Q22m3cynDJA/CfBiOFD8SKDmneVtBDPdtFZxRQ2sDFI1iRUDkcmkYqPOJI5Z6DHicxFEJIAGSeQA5knuxXyrk+Txsik0st7KobsSI4QeYEhHE7e1V4QPwie4UGi0HcNqNygdxHbA8wJmYPj1oqkr7GwfVWdefJ0v1BMctvJ6uN0J9mUx9NdGk14wXsb+g6N+Cwb9BoOOtodk7qwfgu4XiJ6EjKt+C4yre41qK7V1uximgkS4jWWMqSyuMg4GfcfWOYris0FqfJ0hzqcrfNtH+JkhH+ddHVQXya7fNxdv82GNfymJ/cq/aD4TXEd3NxuzH7pi3xJNdo6zcdnbzP82KRvgpP1VxTQbPT+Vtcnx7JPi/H/w61dbKHlZy+ueH6EuM/rCtcKDc7QLiOzXwtAT/AFpriQfQ4r8bIQcd/aJ866gX4yIK9dq+U0a/NtLQfG3hc/SxrN3ZW/Hq1kPC4Rvycv8Au1dMWH8pafMlkngk7flGIfu1S0czKcqSPYcforrzajd9ZaiyvdxF2ReFSJHTAznorAHn4iovcfJ801unlCfgyg/rIag58ttp7uP7XdXCfgzSL+hq2ltvH1NOl9cH8KQv+tmvu8fZiLTtQktoGdkRYzmQgtllDH0QB3jurWbN6Mby6ht1YKZpAnERnhz1JHfig33/AM2tW/21/wAmP/kpU2/7N83+2Rf2Lf8ANSi+L5pSlEKie9a3L6PeBeoh4vcrK7fQpqWV43lossbxuMo6sjDxVgQw+BNBxFXQnybtRU2dxDnz0uO0I+9dEUH4xt9FUrtfsxJp13JbSg+YfMbGA6H0HHtHwOR3U2S2sn025W4tyMgYZT6LocZVh4cgfUQDQdd67cdnazv82GRvgjH6q4szXSuh7/dOnQeUF7Z8ecro0i57+FkByPaBUG307ZafeQQpYujuJSzlYWQheFgMsyDPM9Koq2HVpkGElkUdPNkYcvcaxKztCtu0uoEIyHmjXB78uowfjW33hbJtp19LCQRGWLwnuaJieDB8R6J9YNQT/wCTbfqtzdxH0pIo3X1hGYNj+0FX9XFmha5LZXCXFu3DJGcg9Qe4hh3qQSCPXV1ad8pOPgHb2jiTHPsnUqT6uLBUernQWHvL1VbfSrt2OMwPGv4Ug7Nce9s+6uQ6m+8belNqxVCghgQ8SxhuIlsY4nbAycEgAAAZPXrUJAoM+TlaJ99PJ+akX/PWvqXbbaC1lBYQSDhkaB7iQHqGlkIAPgQkaAjxBqLW0HG6qOrMF+JA+ug3W2wxfTL/AN3wR/2caR/u1u9y0PFrVr972rfCGTH04rQ7ZPxajeHuN1Pj2do+PoqX7gbbi1YH5lvK36ifvUXHS9KV8ojlLfFPx61dnweNfyYo1+qv1ueg49ZtB4NI35MUjfVWs3hzceq3p/8AFSj8lyv1VJNw1txaxGfmQzN+bwfvUV01ivtKUQpSlAqL7X7x7LTOVxJmQjIijHHIR3EjICj1sRmm8ja3+DdPlnXHaHEcIPTtGzgkd4ADNjv4cVyXeXjzSNJKzO7kszMcliepJoLI3ib1bTVY+BrFg6Z7KYzBXT2qIyCp71z7CDzqsQKtfY3cDPdRLNdy+TK4BWMJxykHoWBICZ645nxAqS3Pya4SPsd5KreLxq4+AKn6aooPFFXPIcyasbX92V1pUF403A8TQxqksZ5FvKbcgMpwytgE9McjzqB6T9vi/pU/WFOCbbvt3F+99bStaypFHcRSO0q9kOFXViQHwW6dwNXzvF2YtLyykN6Cqwo8olQZeLAyxXxGBzXvwO8AiUCtDt//ADXffic/7NqDknV7OKKQrBOLhO5wjxn+srjkfYSPXWK8RU4YEHAOCMciAR8QQa/Jra7Tfyj/AMm3/YQ1Br/JX4DJwtwBghfB4QxBYKW6cRCk49Rqx902m6YtzA93cdrcM6CGBYZOzWQkBDI5UBiDjl6I65PdGof5kl/3jD/h7ivLd5/Otj+NQ/riqJ7vytoJ9S867iieKCNDHJHcE9XkBDJEy4IkHfVe6TBDDdQO9xE8aTxM5RZshA6liA0Sk8geVWLvW3dahd6pNNb2zSRssQVg0YBxGityLA9QRUG1TdpqNtE809q6RoMuxaMgDIHcxPeKCP6hc9pLI/z5Hb4sT9dfi3uGQ8SMyHxVip+IrzNS9N0uqEAizfBGR50fTu+7qK1Vttjex+heXK+y4kH0cVbbTd5Wp9oirezHidV84h+pA+6B8akWxm4u4uHkF+stqqqDGw7N+Js8wRk93sqU2fydVimjkW9LCORH4WgHMKwYjiEnLOMdKqKV2in47y4f51xK3xkY1YvydYM6jM3zbVh8ZIv8jWZe/JyuixKXcLEknzkdOvPu4ql+6TdjcaVNO9y8T9oiKhiZm6MxbPEi4+5qFWdSlKBSlKCmPlK3BEFmn3LSysfaqqB+u1VVu00xLjVbSOTBUzBiD0PCC4B9RKge+ru3/wCgNPpyzIMm2kDt/RsOBz7jwH2A1zxo+qPazxTxenFIrrnplSDg+o9D6jVHatUve/KPWOR08hJ4HZc+UAZwSM/avVU82T3mWWoRqyTJHJgcUMjBXU94GccY++H0dKp7e7u/srGET287yTS3GGRpI2wrLI7EKqhuRCjProPm3e+1dSspLUWhi4yh4zMHxwsrej2YznGOtVvpA+zxf0qfrCv1pelmftQvMxwvLj1Jwl/gvEfdWLE5BBHIg5Ht7qDt4VoN4B/0Xffik/7NqbFbYQ6lapNEy8fCO1QHzo3x5wYdcZzg94wai2+3bKK2sJbYODPcLwBAQWVCR2jOO4cOVGepPqNBzMa2u0/8o/8AJt/2ENatVJOBzJ6Vvtu7Mw30sR6xCKM+1Yo1P0imDIh/mST/AHjD/h7ivLd1/Otj+NQ/rivWH+ZJP94xf4eevPd0P9K2X41F+sKaOvRUR3t/zPef0Q/XSpcDUQ3uH/Q15/Rj9dKg5RYV2vYD7En4C/oFcVMP0V2tZfa0/AX9AoV7UpSgUpSgUpSgUpSg/E0KupVwGVgQwIyCDyII7wRVAbebhJ4naXTR2sROexLASR+pS3J1Hdz4u7n1roKlBxfebN3UJ4ZbaZD4PE6/pFelnspeTHEVrO/4MLn6eHFdmUqii90W6m8t7vyi8iSOIxSIY3YM7h14cFVyAOueIj2VEd6G62TS5DLF59o74Riw4kJyQjg8z34YZyBzwa6irlTe7tS97qUwLHsoHaGJe4BTwuw9bMCc+HCO6ghkcxU5UkHxBwfiK+MxJyeZNXnsFuFhe3SfUC5eRQwhRuAIpGRxn0i2MchjHTnW81b5PmnyKewaWB+4h+1XP3ytzI9jCgp/YE2dpdpPqZcCMJLDGsfHxlgHjdyDyUAqwHecZ6YOt281iO71C4nhJMcknEpI4TjCjmO7pXvvB0s2181uzBjDFbREjoSsEIJGa6H3baHA2lWZeGJmMCElo1JOefMkUHPUX8yP/vKP/DzVG43IOQcEdCDg+6ugPlBWccWmwiNETivFJ4FC5xFN1wKpG1QeRznAz21uAccxlbknH5IorF/hCT/vH/Lb/OsiyvHbtAzsR2MnIsSPRPiaztIiHkF8xAJHkoBIBIzIxOD3ejUw3A2KS384dFceRvgOoYZMkI6EH10RWTHrXXNlt5p/Ao8utchR/r4x3DxaqbPydb/umtT/AF5R/wAKq31G0a3mlhcgtFI8bFckEoxU4yByyDUV1su2diel5an/APIi/wCatpbXSSKHjZXRuasrBlI9RHI1ziu4nUioYCAggH7ce8Z70q9dhdGe00+2t5cB44wrcJyM5JOD39aqN9SlKgUpSgUpSgUpSgUpSgVxrtRaNDfXKOPOS4lBz3+e2Pcevvrsqqq3sboGv38qs+EXGAJI2PCJcDCkN0VwABz5EAcxjnRPNO1lL2xE1qQwkhPBggFX4T5pP3LBuR8CK5n1+/1bT5RDc3N1FIUDhRds/mkkA5WQjqppa6ZrGmuRFHewEnn2aSFG/JBRvbzpcbM6vqMoklgupXwFEkyMgCjJA434VAyT399UaTaCWR5g8zM7vFA5ZyWZswxkEk8zXUG6rUEm0i0KEHghEbepk8xgfDpn2EVXu1+5+W4sbSS3Cm7t7WKKeIMp7ThX7lunGpyOZwRjnyGavs9Yv9Ldo0ee0c83QgpnuBKMMH2499KLZ+Ufqa9jawZHGZWlI7wqqUBPtLnHsPhVOW8Z8hmbu8ptx7+zuz9YrMstG1DVp+JUmuZGOGkfJUfhSN5qgeGfYKmu8nY1dK0i0g4g8j3LSTMOhfs8YXPPhUYA955ZqCEaccabeeuezX/Ft+7U8+Tkn8duT4WwHxkX/Kq+tblRp9whYcb3VqQufOKrHecRA8AXUH2ivTZXbK4013e1ZVaRQrcSB8gHIxnpQdf1xvtQ3Fe3R8bmf6ZHqbWm/TUy6qXhPEyj7SO8gdxqDaq4N1KT0M8hP9o1RXZEK4UDwAFfuq8k376YOjzN7IW+vFYz/KB04dFuT7Il+uQURZlK1ezO0Md/bR3MIYJJxcIcAMOFmQ5AJHVT31tKBSlKBSlKBSlKBSlKBSlKCst8G9BtOC29rjyiReIuRkRJkgEA8i5IOM8hjODkVSulaJqOtSsU7W5YenJLIeBM9AWY4HqUc/AVsd80xbWbri7jGo9S9lGR+kn31e26Oxji0i17PHnx9o5He7El8+JHo+xQO6qKbO4/VoBxxdmWHPEM/C/uJCj6aju26XAa28t7Xtxa4ftsl+U9yF4i3M+aFwe8Yqztot/8ttdTwLaIexmkj4jK3ncDFc4Ccs4zjNVpt/ti+qSxXEkaxkRmLhUkjCuzZye/7JTBeu42TOjQ+p5h/eufrr5vzjzo8x+bJCf7xB9dYm4C5DaVwg80uJVPqzwuPoas/fdKo0a4DHmzQhfWe1jP6AT7qUc5aSMxXf4upH/qbXp7iaydmYw0d7kA4sXIyM4IltzkeBwDz9teGiLmO7/FST7prc/VWTsj1uh42Fz9Ch/3aitzuZgSTV4EkRXUpL5rqGGRGzA4PLIIqd3XydTJK7+WhQ8jMFFuTgFiQM9qOmagm5g41q19fbD+5lrqSiOP9sdn/IL2a24+07IqOPh4OLKI/o5OPS8atDZjcNb3VpBcPczAzQxyFVVAAWUMQCQemah2+WPGs3Xr7E/3MVX5u1fOk2X4tGPgMfVQZ2yezaafaR20bM6x8WGfHEeJmc5wAOrGtvSlApSlApSlApSlApSlApXwnHWqQ2y3/uJWi01EKKeHtpAW4z0zGgIAXwJznwFB47/th5O1GoQqWRkVLjAyUZeSOfvSuFz3FR41Gt3e+GbS4+wkj7eDJKrxcDxk824DggqTk8JHUnnzreRbY7SleM28joR6LWQwR+CFDEVXm1tx2sqSG3jtneP7JHEhiUOJJUJ4CTwkhRkVRv8AeLt5bakE8nslt3EjSSSeZxyEg5DcKgnmc5JNNE2Hkv8AR3mtlLzW11JlF5s8bRwE8I72UrkDvBbvwDbmx26jTDa207WwkeSCKRjI7uOJkVj5hbh6nwqst7urT2mpSwW00sEAjiKRQyNFGuY1zwohCjJBPIVRHNj9urrSpHNuVw2BJHIpZSRnGQCCGGTzBFe+2W8e71XgW4KLGpysUSlV4sYycklmwSBk8snA5ms3Vdcku9WSK57OSM3kaedDCGMZkUcJkCBz5pxktmm56YprNunczSKwIB6RyEdRkcwDU4N3oe7yW20bULu5QxvJbcESMMMI+NHZnHUFiq4B54B8ahex/wBumHjY3o//AFpj9VTLUN2+vTs6uZXjZm5SXoZSuTjK9oeWMciKgezegy31yltAVEknEF42KryVmbJAJ6Ke6ivLSdWltZkmt3KSoSUYAEjIKnkQR0JHSpKN5mruf5TOfwUX91Ksrdhulu9NvfKJ3gKdk6FY2dmyxUjqgGPN8atzFEcnbQ2l3dSJK8U8skkERduydiWC8Jzhevmiuid2ELppNosisjLFgq6lWGGYcweYqUUqBSlKBSlKBSlKBSlKBSlaraHai2sI+0u5ViUnC5yWY+CKMsx9goMTeDOyaXesnpC2lwR3eYQT7hk1Rm4PTIpdULSgEwwNJED8/ijXiA8VDHHh17qsmXfdpM6vFK0oSRWRi0LcJVgVb0cnBBPdVKahayaVdR3FlcLJGSxtriMhgyjAZZFPRgGAZGHf4GqLv3kb2jpNwkIthNxxCTiMvBjLOuOHgPzc5z31R+3+2rarcJO0Qh4YhHhWL5wztnJA5+fj4Vvtd3o6hqds1o1vGwk4QxhgkMh4WVxjziBzUd1Zuym6173TZFcpDcJN2kHG6niUoiusiqSyAlV5kZBHTnTguTdnfrNpNmynOLdEPqZB2bA+wqaorfvcK2ryBTkpDEr+puEtj4MtfLPZXXrDijt47qNWOT2Dh0J6cQKkgHHfyNbnY3cfd3E4m1IdlFxcbqzh5ZjnJBwTwg95Jz6ueQEL1AmPVULciJbZz71hf662Ww32LX4R4XkifTIv11td5WyF5JrFxJb2k8iccTK0cLshxHFnDAY5EEe6sXUtgNUF/PNbWswIupXikXhT/WMUZSSO7BoOms1y1uxPZ65bDwnkX8yVa342X2lk6tdj23qr+iWtjsxuk1CHVIrl0jWNLkyH7KC3AWboADzwaC9qUpUClKUClKUClKUClKUClKUCudN6xe+2gS0ZiqB7eBD3KJOBnYDxzIfbgeFdF1U+9vdZNeTLe2GO3AUOnFwFuH0HjY8g45DBI6DByOdgzNo9O0LSY4Ybq0jxKG4WMPbOeHh4i7+nnzh9PSqk3lPZnyVNN4vJ+zldQ3ECGeUqwHGOLAKADOfbW/2ivtbvrbyW600yMMAT+St2owyseGQHgHFwgEgDIrx2k3U3i6ZZzLCxliSVLiFcM6qZpZI2AXOeT8wOY5cuuKOg4lEMA8I4h+av/SuSNG/k1+574Yl97XMD/ojNTrUd+9zLZNamBVnaPsnmDHJyOFiIuHk5Ge/keeO6o/e7JzWWjNNcIYmurqBI0YYYRok7lmB5jiJGAefm57xUGhuLt47a2COyk9s/msV6uEHQ/wD26vLbDYTVpp1ksb3sY1hiQJ5RNGeJVwxIVSpJPfmqMvCB5GH5KIVLcs8jPO55ew10jab49LlIVLg8bHCq0Uq5J6DJTHX11RTOzO0mt3Vw1vaXcskiBmIaRCMKQpIMgweZFXTu1TVBHN/C5y/GvZfafRweI5i5Hnjr4VU/yf7lEv55ZXRB5MRl2CjLSRnqT96avldpLUusYuYC7YCoJk4mJAK8K8WTkEEVBsqVHbveHp0TFXvYAykhh2gJBBwQQO8GsGTe7pS9bxD+CkjfoQ1BMKVh6Pq8V3Ck8DcccgJVsFcgEqeTAEcweorMoFKUoFKUoFKUoFKUoFKUoFKUoGKUryurtI1LSOqKOrOwUD2k8qCjd428G8udSOn6YTGVkEPFHhZZJPu/snVEU5HIjoSTjkPa73E6hPGO31ESOPOCSGWVA34TN9PDUUutaTTdo3usrPELiSXMTLIDHKH4uEg44lEh5Z6rW73u7U2t4EubLUX4gix+TIJU4vOdmdjkAEBgMEc8daojuoaAsWu29rcIhXjsY5UXkhLRwCXGMcizMeWOtWft/uo06HTrmaC27OWOFnQiSXAI5+iXIPLPdVQ6tbTwJp+ogFlaNCshyR20MjrwsfHCKfWM+Bqe7ab9YLvT5IIIZVlnTgfj4eBAfTwQxL8sgch1z3YpRVX8Hp5F23PjFz2R58uEx8a8vHIbnW/2fk4dX04+Laf+zgT6q+3mzUtvoSzzKU7e+Qxhhg9mIZgGx4Mc48QAe8Vq3v8AsJ7K4xxdnHbyYzjPZyMMZxyz2eM0F07XbmbIQ3l0GnMvZ3E4BkXgD4eQcgmeHi7s9KhW5XYq01LyrytGfsuy4MSOmA3a8WeEjPoit4+/CW+BtlsCqzq0RbtGfhDgpnAiAOM+NPk62csUl32kciBo4cF0ZQSDJnBI5+lQXDo2jRWkKQW68EcYIVeJmxkljzYknmT31m0pUClKUClKUClKUClKUClKUClK1mv7TW1jH2l3KsSk4GcksfBVALMfYKDZ1zPMZ9pNYaIylYQ0hQdVihQ4yqZwXbzcnvLeAq5NO3xaXO4jW54WYgDjjkjBJ5DziuB7zVF2O0I0jV5bi0IuIVkdTjiQNG5J4CSuVcY8Oqd4qiwNW3NaPEDE1+YJgB9tuIMgkZBaMhTg9eo9tQbQtnbc7QpaFVltxOygElldRGzKc55gkA9axt5e1lnqUont4Jo52x2pkZSpCoFUIqk9MdeVfi9vjYX1tf27JMhELqVbI41iiFxE5HosOLB8Aymgu3fDZRw6DPHEixovYhURQqqO3i6Ach31zreWyixt3CgO01yrN3kKtrwg+ocTfE1P95G+hdSs/JoIXjDsrStIyn0TxBVC/fAHJx06c6ie0tisFhYIJI3kbymWRY5Fk7PjMIRX4ScNwoDg9+R3UG72LQSbQwK4DKX5qw4h9obuPKtrtluReztp7s3SuIwX4BEV5FhyB4zj0vCo1o2vR2OtJczBikT5YIAW5wlRgEgdWHfVh7Yb4bTUbC6toI51doSQZEQLhSrHJEhPQeFKIdu63ZzarBJKt2YRHJ2fCVZ8+arZ5OMeljFdEbN6SbW0ggZ+0MUSoXxjiwMZwScfGq4+TkP4hcfjR/ZRVbNQKUpQKUpQKUpQKUpQKUpQKUpQKojetGs+0NnDdtw2xWEczwrws78fPu4iApPgB4Ve9Rnbbd9baqircBldM8EkZAdc9RzBBU8uRHsxQQzbnXLPTp4rZ9HjeJjH2UyhIhxZGQhEecryzhu+tR8noK0uopJgljESrAHIDT8XI9QCR8RW7tNwkYkjaa+uZliYFEOAFwQcAniwOQ6AVHt8WxcGnE39rPLbzTSECKPkGZstIVYMrIuASR5wyQABnlRpdr1jGv3ghChI7S5GEACgiwkD8hyBDE59dRB482NkPnXl1+rYr9VSzZHdrqxglnhjhAuoHjzO32Ro5B5xTrwlh3tg+489XpWxdzPfppbyiF4A8oJTPBI0cUrjKnmeSjOSPNyOtBa+8jdnpy2d3drAEmWFnUo7IgYLhSI1ITuHdz99RvdJuvsr6wW4uUZpO2ccnIUqpGAV6Eda0m8Ow1OwaK2uNReeO7DKcluEDiRTxBs/OB5Vp9O1i7s7S/t47mVPJpowOzkZAPsskcvDjBAYkZ9goOjZdibBiWaytST1Jt4yT7+Gvi7FWAziythkEHFvGMg9QcL0qCQ7FT6vZWE/8IzwfxONZApdu0fmS7HtFy3PGSCfXUA3bbCjVpbqO5uZ18nKAcLcXFlpFOeLOPQHxoOiNL0aC2UrbQxwqx4isaKgJwBkgDrgCs2sbTLEQQxxKSwijSMFupCqFBOOWTismoFKUoFKUoFKUoFKUoFKUoFKUoFavaXaSGwt3uLhiETHIDLMx5KqDvY/9TgAmtpVX/KE06STTUaMErFOryAdylHQMfUCwHvoMex33zzgyQaRcywgkdpGzP069IiufVxVFN7210Oqw2iWyT9vlnETR8+FuNHHmk+cDF0x0Purb3W85ItGtjplzBBNAkaywSr9kbChGWNSpDEt53ECMjJznIqMaBtA82vWF1fMqGREJbAROaSrGR3DLYGfHNUe+1+9SG+sIkDXVtdwrjhiIWJ28xW42DBuHCkgYyCceuo/pmtyWF7bX0eZ5EhzcxNxh0wvYuJSRlcqUYPzGWHhipx8ou8jd7SCIq0pMjOFwWweBY+LHPmeLHsqF6s58q1tvmq8Y/8AW20Y+hTQbnX9oJNoL20d0WytY2IEk0qqp85TMVkYKHfAUBFyRyzyJIw7rQ5prjVxCnGszs0JVlIk/jkbjgOefmFm9gNWLsBsDaaholiLtC/B27Jh2THHK+fRIzyVetQDd9u7tdR1G+hk7RYYC/Z8DgMPspVMkqc+aDQSzZTUdoLa2gt4tPiMcYCh5GHEVySf9eB3+FbrdZsTdWF9fSTxhIpmPZHjRiQJHK5Ckkea2edTzZvQI7G2jtoSxSIEKXILHLFjkgAdSe6tnQKUpUClKUClKUClKUClKUHwGvteatX7FB9pSlAr8ugYEEAgjBB5gjvyK/VKCKT7qtLd+M2UWSc+aGVfyVIX6K/O0+62xv4o45Iuy7JeCJocRsi9eEcipXPPBB6nGMmpbSgoS/3aafpup26zXksEfYvOsrSRq3ao6cCrhPNwCWyQckYHOtVo2yHlOlapdiZw3G/GZUwXER8oJGDkM+U5Ecjmtt/8X3C3LXyFVklvktJYwgMUkaM6IWBywcD7oMKz9oL9otDveDGbjVbmOQnrwtMwbHrwoHsqjU6Zp+t6fp7XAuxDb22OGGQZLp5hXs/MbzWL8I5g9elbncJalLm/J+ycRUdrGD2WQWYgM2CS3aZGAeSkk8xnJnmZ4DE7Fkk2m7BgxLfYllyqDPRR2a8ulS/RRwa3fqOklvaSN+EO1jyP6qge6gmFKUqBSlKBSlKBSlKBSlKBSlK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4509120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Anger is a natural reaction to the unfairness of loss, a projection of one’s own sadness.</a:t>
            </a:r>
          </a:p>
        </p:txBody>
      </p:sp>
      <p:sp>
        <p:nvSpPr>
          <p:cNvPr id="10242" name="AutoShape 2" descr="data:image/jpeg;base64,/9j/4AAQSkZJRgABAQAAAQABAAD/2wCEAAkGBxASDQ0QEhAQEhAPEg4QEBAQDxEQEA0NFBYWFxURExUYHCggGBolJxMUJzIhJSkrLjouFx8/ODM4NygtOisBCgoKDg0OGhAQGzIkHSQtLDQvLTUsLC0vNC8sLy8sLCwsLCwsLCwwLSwsLCwsLC00LCwsLCwrLCwyLC8vLCw0Lf/AABEIAMQA7wMBEQACEQEDEQH/xAAcAAEAAQUBAQAAAAAAAAAAAAAABQIDBAYHAQj/xABHEAACAgADAwYKBQoEBwAAAAAAAQIDBAURBhIxEyFBUXGBBzI1UmFzkbHB0SJDcpKiFBZCU4OhssLS4RUjY4IzNkRUYnTw/8QAGgEBAAIDAQAAAAAAAAAAAAAAAAECAwQFBv/EADARAQACAQEFBgYCAgMAAAAAAAABAgMEBRETMVESFDIzQaEVIVJhcYFCkSOxItHw/9oADAMBAAIRAxEAPwDuIAAAAAAAAAAAAWcXiYVVzsskowgnKUn0Ira0VjfPJMRMzuhomI8J0FruYWT46OVqjquvRRZzLbUj0r7tmNLPrKHzDwiYya0hGuldcU5y9r+Rr32lkt4fkyV01Y5tdxOc4qx6zxF0v2kkvYuY1LZ8ludpZopWOUMOVjfFt9rbMUzMrOr+C3yfL11nuid3Zvk/to6nxtwOg1wAAAAAAAAAAAAAAAAAAAAAAAAAAOQ+EPaSduJnhlrGqiTi4/rLF+lL4I4euzWvfsekN/BiiK9rq092+g0Oy2dyhzfWTuHm8+sncldpfMyllZde8F3k5+us90Tu7O8n9tDU+Nt5vtcAAAAAAAAAAAAAAAAAAAAAAAAAADhW3UNM0xi65p+2KPP6uN2azqYPLhAmsygAC9T0lbKy6/4L/Jv7a3+U7mzvJ/bn6nxtuN9gAAAAAAAAAAAAAAAAAAAAAAAAAAA4n4R4aZriPSq3+FHC13my6Wn8uGsGmzgAC7T0lbIl2HwYeTV6234Hd2d5P7c7UeNtpvMAAAAeNgUSuguMortkgKJY2pfWQ+8gLbzKn9ZH26gUPN6PP9iYFDzqnrk/9rAtvPauqb7kBbltBDohJ96QHmFzKy61RilCOjb/AEmBNAAAFFlsY+NKK7WkBZlj6V9ZD7yYFuWa0L6xdybAoec0ec32RYFuWe1dUn3AW3n8OiEv3ICh7QLorffL+wFuW0Euitd8n8gNTz/Jq8XiZX2SnGTjGO7BrTSK06UambR0y27UzLPTPald0MKOyOGXF2vtmvgikbPxR1W71ddjsthPMk+2yRbuOHp7q95yLkdm8IvqvbKT+JaNHhj0R3jJ1XY5FhVwpj+8t3TD9KONfqk8DY6YcnU9yGre7Hhq+LMtKVpG6sboY7Wm075Zdea3J+Pr6JLVF0Mn/HrfNh7H8wLc87ufTFdkfmBjWZhbLjZLuenuAsSm3xbfa2wKQAAAAAAANi2dw+lcpvjN6L7KAlwAFFtijFyk9ElqwNRx2Ldtjk+HCK6ogY4AAAAAAAAAAAAAAAAAAAAAAAAAAAKqq3KUYrjJpIDc6KlGEYrhFJAXAAGt55j9+XJxf0Y8X50v7ARQAAAAAAAAAAAAAAAAAAAAAAAAAAAAGwZDgNFyslzvxV1R6wJkABGZ3j9yO5F/Tl+GPWBrIAAAAAAAADDzfMYYbDXYizxKouT65PoivSwNEyvJ8dmsfyrFYq7DUWNujD4d7r5Pobfz1AqzXZbGYCqeKwONxFjpW/Oi98orILneiXM+zQDctn83jicFVidNzei3NPmVco80k9ehaMCRqsjKKlGSlF8JRakn2NAUxvg5OClFzjzuKknKK62uKAiMjy6VeLx9jxXLK6cGqt7X8l01+jpq9NdfRwAhPB1jZOGayttbjDG2xUrbOaEeiKcnzL0AZmwu0s8XDE8tOnlK8RZVXGGkXKqKTT01bfF84G1AAAAAAAAACA3arxY6cNF7gKwLGMxMa4OT6OC631AajfdKcnKT53/9oBbAAAAAAAAAaR4X5yWUyS4StqUuznfwQG35fCKoojHxVXWo6dW6tANVxu1ePhbbCOUXzhCU4xmm9LIptKS+jwYFeDz78uyTH38lyWleLr3N7e8WvjwXWBleDjyPgvsS/iYEdkf/ADJmvqafgB5sP5Wz71tP8wGN4PcFVfTnNVsFOueOt3ovXR6c/QBY8FGUYfTGX8lHlacXdXXPn1hXux+ivawOjgAAAAAAAAAG25TbvUVvpS3X2rmAzANQzHNY322Ri+amUq3HpUk9G37DHjy1yb+zPJaazHNimRUAAAAAAAAARG1eTLGYG/D6pSmta2+Ctjzx19AGr7J7a101RweYN4bE4dKvW2L3bIR5k95cyf7gJDOttqHCVGCl+VYu1ONUKU5RhJ82/KXBJa9YERsBhZ/m/mFO6+U3sdXu9PKcmlu+0DI8H21OCryumq3EV1WUb8ZwtluS5m3rFPxuPQBZ2Ix7vz3M7t2UY2VVyrU4uMpVapRlo+vTXvAzdh/K2fetp/mA88F3DN//AHrQMbwV46qKx9ErIK6WNvlGpySslHSK1UeLXM/YB0EAAAAAAAAAAmtncTo5Vv8AS+lHt6UBPgcSxrxGFxlu+nGzelKSfPGak9dfSmeYm+XT5pnlLe3VvVs+WZjC6GseaS8aPTF/I7+m1NM9d8c/WGpek1lmmwoAAAAAAAAAMLMMpw96Suoqt04cpBSa7wPcvyrD0JqmiqrXjycFHXtYGRTRCCahGMU25NRSWsnxk9OkDAu2dwU7eVlhaJWa677qi5a9YGfCiCk5KEVJpJyUUm4rgteoBXRCMpSjCMZT55NRScn6X0gKaIQ3tyEY7z1luxS3pdb04sDEryXCxveIjh6o3vXW1QSm2+ZvUDPAAAAAAAAAAK6rHGUZLjFpoDccNcpwjNcJLUCL2l2eqxlWkvo2R15OxcYvqfWvQa2p01c9d08/SV6XmsuS4nD34PEOMk4WQ74yj1rrTPPf5dNk6TDc/wCN4bTlOawuj5ti8aPxXWjv6XV1zx0no1MmOa/hIm2xgAAAAAAAAAAAAAAAAAAAAAAAAAAAAGybOWa0yXmyenY0n8wJUCJ2iyCrF1bs1pOOvJ2LxoP4r0GvqNNTPXdPP0lel5rPycjzLL78JfuTThOPPGS4TXnRfSjzuTHk09/n8pbkTF4bFk2dRtShPSNnsU/SvT6Dt6TXVzR2bfK3+2tkxTX5xyS5vsIAAAAAAAAAAAAAAAAAAAAAAAAAAHja60RvgTuzNq0tjqtdVLTXo4DfAnSQAjs7yanFVOu2PphNeNXLrTMOfBTNXs2WreazvhyjO9m8ThbNHCUocYWwTcWvTp4rPPZtJlw25ftuVyVtDEhnGJjzcrLskk/ehGt1Ff5HCpPoya9o8QuLhLtjp7jNXaeeOe6f0rOCrJr2pl+lVF9kmjNXa1vWqs6ePSWVXtRX+lXNdmjM9dq4/WJUnBPVd/OWjqs+6vmX+J4fujgWePaWjqs+6vmPieH7nAspe09Pm2exfMj4pi6SngWUvair9XP8JX4rj6ScCeql7Uw/VS+8ivxWn0ynu89VD2pXRU/vf2Ina0fSd3+6h7UvoqX3v7FJ2tPpX3T3f7rVm1FnRCC7dWUttW/pWExgjqYTaaxS/wAyKlH/AMVo0MW1LxP+SN8FsEeiQW01Pm2exfM2/imHpLHwLH5zUebZ7F8x8Uw9JOBZS9qKvMs/CRO1cXSU8Cyh7Uw6KpfeRX4rT6ZT3eeq3Larqq9sv7FJ2tHpVPd/uty2pn0VR75MpO1rfT7p7vHValtPd0RrXc38Sk7Uy+kQngVWpbR4h8HBdkF8THO0s/2/pPAqo/xfFy4Tl/trXwRXvuptyn2j/pPCpHoqVuPlw/KH2Ql8EONqresnZxwrWWZhP6rEvumR2NVbqb8cJTJdi8XdP/O3qa1xc3rOXoitf3szYdDnyT/zmYhW2WscnRsoyenDQ3Koaa+NJ885vrbZ2sWGmKN1Wta025s8yqgAA0Bj24GmXjVVy+1CL96KTjrPOExMwwbtmcDLjhae6G77tDFOkwz/ABhbiW6sSzYrL39Rp9myxfzGKdn6ef4+8p41+qxLYLAebYuy1/Er8NwdPdPGsqr2EwC41zl22z+GhMbOwdPc4116OxmXr/p0+2y3+ot3DT/T7yji36qvzOy//to/fs/qJ7jg+n/Zxb9Wu7fbP4WjL5200xhNTrW8nJvRvRrnZravS4qYpmtWbBebX3S5hy0us5PZhu9mDlpdZHZg7MHLS6x2YOzCuq2TfEi1YRNYdDyPYurFYDD3KyddklLefjRlpJpc3QdLFs+mXFFondLTvlmtphkx8Gq6cS+6tfMvGyY+pHePsvw8G1PTiLO6MUWjZVPqlHeJ6L8PB1hVxsuffFfAvGy8XWUcezIhsBgVxVr7bH8EXjZuD7/2jjWZFexGXr6lvtts+ZaNn6ePT3lHGv1ZENk8AuGFr796XvZkjR4I/irxLdWTXkODjww1C/ZR+RaNNhjlWP6R27dWTDAUx4VVrsrivgZIx0jlCN8rqqiuEUuxItuhCskAAAAAAAAAAAAAAAAGr+EqOuVX+iVT/EjU1sb8Ms+n8yHFDgukAALlPErZEu37BeS8L2S/iZ6HR+TVzM3jlsBtMQAAAAAAAAAAAAAAAAAAAAAAAAAAGueEKOuVYr0KD/EjW1flSzYPMhw88+6YAAuU8StkS7hsJ5Lwv2ZfxM9Fo/Jq5mbxynzZYgAAAAAAAAAAAAAAAAAAAAAAAAAAILbmOuV431evsaMGq8q34ZcPmQ4SeddQAAXKeJFuSJdx2G8mYT7D97PQ6PyauZm8cp42WIAAAAAAAAAAAAAAAAAAAAAAAAAACH2wjrlmNX+jY/YtTDqfKt+GTF44cEPOOqAALlPEi3JEu5bEeTMJ9j4s9DpPJq5ebxynTZYwAAAAAAAAAAAAAAAAAAAAAAAAAAIzaaOuAxq/0Lv4WYs/l2/C+Pxw+fzzbrAACuriRbkiXddivJmD9X8Wei0nk1/Dl5vHKbNhjAAAAAAAAAAAAAAAAAAAAAAAAAAAws6jrhMUuum5fgZTL4J/ErU8UPnlHmXXAAFdXEi3JEu7bGeTMH6te9notJ5Nfw5eXxymjYYwAAAAAAAAAAAAAAAAAAAAAAAAAALGPjrRcuuuxfhZW/hlNecPnKPBHmZdh6QAFdXEi3JEu77HeTcH6qJ6LS+TX8OXl8cpk2GMAAAAAAAAAAAAAAAAAAAAAAAAAACi6OsZLrTX7iJ5EPm/Q8u7IAArq4kW5Il3jY/ybg/VRPRaXya/hy8vjlMGwxgAAAAAAAAAAAAAAAAAAAAAAAAAAeMD5xxEdLLF1SmvY2eYtG6ZdiOS2VSAXsHU52QgvGnKMUuuUnoveN2/5Qi07o3voXL8KqqaqlwrhGC7kenpXs1isejkWnfO9kFkAAAAAAAAAAAAAAAAAAAAAAAAAAAAPn6/CxliL9W/+Lbw085nnLVibT+XWiflCQwuQ1S4ys7nH+ky1wVlSckwmMJsZhpcZ390of0GeukpPrLHOe0J/JNi8LTiaLYyulKuaklOUHHVJ6apRRnxaOlbxb5/+/TFfPaazDejoNU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AutoShape 4" descr="data:image/jpeg;base64,/9j/4AAQSkZJRgABAQAAAQABAAD/2wCEAAkGBxASDQ0QEhAQEhAPEg4QEBAQDxEQEA0NFBYWFxURExUYHCggGBolJxMUJzIhJSkrLjouFx8/ODM4NygtOisBCgoKDg0OGhAQGzIkHSQtLDQvLTUsLC0vNC8sLy8sLCwsLCwsLCwwLSwsLCwsLC00LCwsLCwrLCwyLC8vLCw0Lf/AABEIAMQA7wMBEQACEQEDEQH/xAAcAAEAAQUBAQAAAAAAAAAAAAAABQIDBAYHAQj/xABHEAACAgADAwYKBQoEBwAAAAAAAQIDBAURBhIxEyFBUXGBBzI1UmFzkbHB0SJDcpKiFBZCU4OhssLS4RUjY4IzNkRUYnTw/8QAGgEBAAIDAQAAAAAAAAAAAAAAAAECAwQFBv/EADARAQACAQEFBgYCAgMAAAAAAAABAgMEBRETMVESFDIzQaEVIVJhcYFCkSOxItHw/9oADAMBAAIRAxEAPwDuIAAAAAAAAAAAAWcXiYVVzsskowgnKUn0Ira0VjfPJMRMzuhomI8J0FruYWT46OVqjquvRRZzLbUj0r7tmNLPrKHzDwiYya0hGuldcU5y9r+Rr32lkt4fkyV01Y5tdxOc4qx6zxF0v2kkvYuY1LZ8ludpZopWOUMOVjfFt9rbMUzMrOr+C3yfL11nuid3Zvk/to6nxtwOg1wAAAAAAAAAAAAAAAAAAAAAAAAAAOQ+EPaSduJnhlrGqiTi4/rLF+lL4I4euzWvfsekN/BiiK9rq092+g0Oy2dyhzfWTuHm8+sncldpfMyllZde8F3k5+us90Tu7O8n9tDU+Nt5vtcAAAAAAAAAAAAAAAAAAAAAAAAAADhW3UNM0xi65p+2KPP6uN2azqYPLhAmsygAC9T0lbKy6/4L/Jv7a3+U7mzvJ/bn6nxtuN9gAAAAAAAAAAAAAAAAAAAAAAAAAAA4n4R4aZriPSq3+FHC13my6Wn8uGsGmzgAC7T0lbIl2HwYeTV6234Hd2d5P7c7UeNtpvMAAAAeNgUSuguMortkgKJY2pfWQ+8gLbzKn9ZH26gUPN6PP9iYFDzqnrk/9rAtvPauqb7kBbltBDohJ96QHmFzKy61RilCOjb/AEmBNAAAFFlsY+NKK7WkBZlj6V9ZD7yYFuWa0L6xdybAoec0ec32RYFuWe1dUn3AW3n8OiEv3ICh7QLorffL+wFuW0Euitd8n8gNTz/Jq8XiZX2SnGTjGO7BrTSK06UambR0y27UzLPTPald0MKOyOGXF2vtmvgikbPxR1W71ddjsthPMk+2yRbuOHp7q95yLkdm8IvqvbKT+JaNHhj0R3jJ1XY5FhVwpj+8t3TD9KONfqk8DY6YcnU9yGre7Hhq+LMtKVpG6sboY7Wm075Zdea3J+Pr6JLVF0Mn/HrfNh7H8wLc87ufTFdkfmBjWZhbLjZLuenuAsSm3xbfa2wKQAAAAAAANi2dw+lcpvjN6L7KAlwAFFtijFyk9ElqwNRx2Ldtjk+HCK6ogY4AAAAAAAAAAAAAAAAAAAAAAAAAAAKqq3KUYrjJpIDc6KlGEYrhFJAXAAGt55j9+XJxf0Y8X50v7ARQAAAAAAAAAAAAAAAAAAAAAAAAAAAAGwZDgNFyslzvxV1R6wJkABGZ3j9yO5F/Tl+GPWBrIAAAAAAAADDzfMYYbDXYizxKouT65PoivSwNEyvJ8dmsfyrFYq7DUWNujD4d7r5Pobfz1AqzXZbGYCqeKwONxFjpW/Oi98orILneiXM+zQDctn83jicFVidNzei3NPmVco80k9ehaMCRqsjKKlGSlF8JRakn2NAUxvg5OClFzjzuKknKK62uKAiMjy6VeLx9jxXLK6cGqt7X8l01+jpq9NdfRwAhPB1jZOGayttbjDG2xUrbOaEeiKcnzL0AZmwu0s8XDE8tOnlK8RZVXGGkXKqKTT01bfF84G1AAAAAAAAACA3arxY6cNF7gKwLGMxMa4OT6OC631AajfdKcnKT53/9oBbAAAAAAAAAaR4X5yWUyS4StqUuznfwQG35fCKoojHxVXWo6dW6tANVxu1ePhbbCOUXzhCU4xmm9LIptKS+jwYFeDz78uyTH38lyWleLr3N7e8WvjwXWBleDjyPgvsS/iYEdkf/ADJmvqafgB5sP5Wz71tP8wGN4PcFVfTnNVsFOueOt3ovXR6c/QBY8FGUYfTGX8lHlacXdXXPn1hXux+ivawOjgAAAAAAAAAG25TbvUVvpS3X2rmAzANQzHNY322Ri+amUq3HpUk9G37DHjy1yb+zPJaazHNimRUAAAAAAAAARG1eTLGYG/D6pSmta2+Ctjzx19AGr7J7a101RweYN4bE4dKvW2L3bIR5k95cyf7gJDOttqHCVGCl+VYu1ONUKU5RhJ82/KXBJa9YERsBhZ/m/mFO6+U3sdXu9PKcmlu+0DI8H21OCryumq3EV1WUb8ZwtluS5m3rFPxuPQBZ2Ix7vz3M7t2UY2VVyrU4uMpVapRlo+vTXvAzdh/K2fetp/mA88F3DN//AHrQMbwV46qKx9ErIK6WNvlGpySslHSK1UeLXM/YB0EAAAAAAAAAAmtncTo5Vv8AS+lHt6UBPgcSxrxGFxlu+nGzelKSfPGak9dfSmeYm+XT5pnlLe3VvVs+WZjC6GseaS8aPTF/I7+m1NM9d8c/WGpek1lmmwoAAAAAAAAAMLMMpw96Suoqt04cpBSa7wPcvyrD0JqmiqrXjycFHXtYGRTRCCahGMU25NRSWsnxk9OkDAu2dwU7eVlhaJWa677qi5a9YGfCiCk5KEVJpJyUUm4rgteoBXRCMpSjCMZT55NRScn6X0gKaIQ3tyEY7z1luxS3pdb04sDEryXCxveIjh6o3vXW1QSm2+ZvUDPAAAAAAAAAAK6rHGUZLjFpoDccNcpwjNcJLUCL2l2eqxlWkvo2R15OxcYvqfWvQa2p01c9d08/SV6XmsuS4nD34PEOMk4WQ74yj1rrTPPf5dNk6TDc/wCN4bTlOawuj5ti8aPxXWjv6XV1zx0no1MmOa/hIm2xgAAAAAAAAAAAAAAAAAAAAAAAAAAAAGybOWa0yXmyenY0n8wJUCJ2iyCrF1bs1pOOvJ2LxoP4r0GvqNNTPXdPP0lel5rPycjzLL78JfuTThOPPGS4TXnRfSjzuTHk09/n8pbkTF4bFk2dRtShPSNnsU/SvT6Dt6TXVzR2bfK3+2tkxTX5xyS5vsIAAAAAAAAAAAAAAAAAAAAAAAAAAHja60RvgTuzNq0tjqtdVLTXo4DfAnSQAjs7yanFVOu2PphNeNXLrTMOfBTNXs2WreazvhyjO9m8ThbNHCUocYWwTcWvTp4rPPZtJlw25ftuVyVtDEhnGJjzcrLskk/ehGt1Ff5HCpPoya9o8QuLhLtjp7jNXaeeOe6f0rOCrJr2pl+lVF9kmjNXa1vWqs6ePSWVXtRX+lXNdmjM9dq4/WJUnBPVd/OWjqs+6vmX+J4fujgWePaWjqs+6vmPieH7nAspe09Pm2exfMj4pi6SngWUvair9XP8JX4rj6ScCeql7Uw/VS+8ivxWn0ynu89VD2pXRU/vf2Ina0fSd3+6h7UvoqX3v7FJ2tPpX3T3f7rVm1FnRCC7dWUttW/pWExgjqYTaaxS/wAyKlH/AMVo0MW1LxP+SN8FsEeiQW01Pm2exfM2/imHpLHwLH5zUebZ7F8x8Uw9JOBZS9qKvMs/CRO1cXSU8Cyh7Uw6KpfeRX4rT6ZT3eeq3Larqq9sv7FJ2tHpVPd/uty2pn0VR75MpO1rfT7p7vHValtPd0RrXc38Sk7Uy+kQngVWpbR4h8HBdkF8THO0s/2/pPAqo/xfFy4Tl/trXwRXvuptyn2j/pPCpHoqVuPlw/KH2Ql8EONqresnZxwrWWZhP6rEvumR2NVbqb8cJTJdi8XdP/O3qa1xc3rOXoitf3szYdDnyT/zmYhW2WscnRsoyenDQ3Koaa+NJ885vrbZ2sWGmKN1Wta025s8yqgAA0Bj24GmXjVVy+1CL96KTjrPOExMwwbtmcDLjhae6G77tDFOkwz/ABhbiW6sSzYrL39Rp9myxfzGKdn6ef4+8p41+qxLYLAebYuy1/Er8NwdPdPGsqr2EwC41zl22z+GhMbOwdPc4116OxmXr/p0+2y3+ot3DT/T7yji36qvzOy//to/fs/qJ7jg+n/Zxb9Wu7fbP4WjL5200xhNTrW8nJvRvRrnZravS4qYpmtWbBebX3S5hy0us5PZhu9mDlpdZHZg7MHLS6x2YOzCuq2TfEi1YRNYdDyPYurFYDD3KyddklLefjRlpJpc3QdLFs+mXFFondLTvlmtphkx8Gq6cS+6tfMvGyY+pHePsvw8G1PTiLO6MUWjZVPqlHeJ6L8PB1hVxsuffFfAvGy8XWUcezIhsBgVxVr7bH8EXjZuD7/2jjWZFexGXr6lvtts+ZaNn6ePT3lHGv1ZENk8AuGFr796XvZkjR4I/irxLdWTXkODjww1C/ZR+RaNNhjlWP6R27dWTDAUx4VVrsrivgZIx0jlCN8rqqiuEUuxItuhCskAAAAAAAAAAAAAAAAGr+EqOuVX+iVT/EjU1sb8Ms+n8yHFDgukAALlPErZEu37BeS8L2S/iZ6HR+TVzM3jlsBtMQAAAAAAAAAAAAAAAAAAAAAAAAAAGueEKOuVYr0KD/EjW1flSzYPMhw88+6YAAuU8StkS7hsJ5Lwv2ZfxM9Fo/Jq5mbxynzZYgAAAAAAAAAAAAAAAAAAAAAAAAAAILbmOuV431evsaMGq8q34ZcPmQ4SeddQAAXKeJFuSJdx2G8mYT7D97PQ6PyauZm8cp42WIAAAAAAAAAAAAAAAAAAAAAAAAAACH2wjrlmNX+jY/YtTDqfKt+GTF44cEPOOqAALlPEi3JEu5bEeTMJ9j4s9DpPJq5ebxynTZYwAAAAAAAAAAAAAAAAAAAAAAAAAAIzaaOuAxq/0Lv4WYs/l2/C+Pxw+fzzbrAACuriRbkiXddivJmD9X8Wei0nk1/Dl5vHKbNhjAAAAAAAAAAAAAAAAAAAAAAAAAAAws6jrhMUuum5fgZTL4J/ErU8UPnlHmXXAAFdXEi3JEu7bGeTMH6te9notJ5Nfw5eXxymjYYwAAAAAAAAAAAAAAAAAAAAAAAAAALGPjrRcuuuxfhZW/hlNecPnKPBHmZdh6QAFdXEi3JEu77HeTcH6qJ6LS+TX8OXl8cpk2GMAAAAAAAAAAAAAAAAAAAAAAAAAACi6OsZLrTX7iJ5EPm/Q8u7IAArq4kW5Il3jY/ybg/VRPRaXya/hy8vjlMGwxgAAAAAAAAAAAAAAAAAAAAAAAAAAeMD5xxEdLLF1SmvY2eYtG6ZdiOS2VSAXsHU52QgvGnKMUuuUnoveN2/5Qi07o3voXL8KqqaqlwrhGC7kenpXs1isejkWnfO9kFkAAAAAAAAAAAAAAAAAAAAAAAAAAAAPn6/CxliL9W/+Lbw085nnLVibT+XWiflCQwuQ1S4ys7nH+ky1wVlSckwmMJsZhpcZ390of0GeukpPrLHOe0J/JNi8LTiaLYyulKuaklOUHHVJ6apRRnxaOlbxb5/+/TFfPaazDejoNU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4" name="AutoShape 6" descr="data:image/jpeg;base64,/9j/4AAQSkZJRgABAQAAAQABAAD/2wCEAAkGBxASDQ0QEhAQEhAPEg4QEBAQDxEQEA0NFBYWFxURExUYHCggGBolJxMUJzIhJSkrLjouFx8/ODM4NygtOisBCgoKDg0OGhAQGzIkHSQtLDQvLTUsLC0vNC8sLy8sLCwsLCwsLCwwLSwsLCwsLC00LCwsLCwrLCwyLC8vLCw0Lf/AABEIAMQA7wMBEQACEQEDEQH/xAAcAAEAAQUBAQAAAAAAAAAAAAAABQIDBAYHAQj/xABHEAACAgADAwYKBQoEBwAAAAAAAQIDBAURBhIxEyFBUXGBBzI1UmFzkbHB0SJDcpKiFBZCU4OhssLS4RUjY4IzNkRUYnTw/8QAGgEBAAIDAQAAAAAAAAAAAAAAAAECAwQFBv/EADARAQACAQEFBgYCAgMAAAAAAAABAgMEBRETMVESFDIzQaEVIVJhcYFCkSOxItHw/9oADAMBAAIRAxEAPwDuIAAAAAAAAAAAAWcXiYVVzsskowgnKUn0Ira0VjfPJMRMzuhomI8J0FruYWT46OVqjquvRRZzLbUj0r7tmNLPrKHzDwiYya0hGuldcU5y9r+Rr32lkt4fkyV01Y5tdxOc4qx6zxF0v2kkvYuY1LZ8ludpZopWOUMOVjfFt9rbMUzMrOr+C3yfL11nuid3Zvk/to6nxtwOg1wAAAAAAAAAAAAAAAAAAAAAAAAAAOQ+EPaSduJnhlrGqiTi4/rLF+lL4I4euzWvfsekN/BiiK9rq092+g0Oy2dyhzfWTuHm8+sncldpfMyllZde8F3k5+us90Tu7O8n9tDU+Nt5vtcAAAAAAAAAAAAAAAAAAAAAAAAAADhW3UNM0xi65p+2KPP6uN2azqYPLhAmsygAC9T0lbKy6/4L/Jv7a3+U7mzvJ/bn6nxtuN9gAAAAAAAAAAAAAAAAAAAAAAAAAAA4n4R4aZriPSq3+FHC13my6Wn8uGsGmzgAC7T0lbIl2HwYeTV6234Hd2d5P7c7UeNtpvMAAAAeNgUSuguMortkgKJY2pfWQ+8gLbzKn9ZH26gUPN6PP9iYFDzqnrk/9rAtvPauqb7kBbltBDohJ96QHmFzKy61RilCOjb/AEmBNAAAFFlsY+NKK7WkBZlj6V9ZD7yYFuWa0L6xdybAoec0ec32RYFuWe1dUn3AW3n8OiEv3ICh7QLorffL+wFuW0Euitd8n8gNTz/Jq8XiZX2SnGTjGO7BrTSK06UambR0y27UzLPTPald0MKOyOGXF2vtmvgikbPxR1W71ddjsthPMk+2yRbuOHp7q95yLkdm8IvqvbKT+JaNHhj0R3jJ1XY5FhVwpj+8t3TD9KONfqk8DY6YcnU9yGre7Hhq+LMtKVpG6sboY7Wm075Zdea3J+Pr6JLVF0Mn/HrfNh7H8wLc87ufTFdkfmBjWZhbLjZLuenuAsSm3xbfa2wKQAAAAAAANi2dw+lcpvjN6L7KAlwAFFtijFyk9ElqwNRx2Ldtjk+HCK6ogY4AAAAAAAAAAAAAAAAAAAAAAAAAAAKqq3KUYrjJpIDc6KlGEYrhFJAXAAGt55j9+XJxf0Y8X50v7ARQAAAAAAAAAAAAAAAAAAAAAAAAAAAAGwZDgNFyslzvxV1R6wJkABGZ3j9yO5F/Tl+GPWBrIAAAAAAAADDzfMYYbDXYizxKouT65PoivSwNEyvJ8dmsfyrFYq7DUWNujD4d7r5Pobfz1AqzXZbGYCqeKwONxFjpW/Oi98orILneiXM+zQDctn83jicFVidNzei3NPmVco80k9ehaMCRqsjKKlGSlF8JRakn2NAUxvg5OClFzjzuKknKK62uKAiMjy6VeLx9jxXLK6cGqt7X8l01+jpq9NdfRwAhPB1jZOGayttbjDG2xUrbOaEeiKcnzL0AZmwu0s8XDE8tOnlK8RZVXGGkXKqKTT01bfF84G1AAAAAAAAACA3arxY6cNF7gKwLGMxMa4OT6OC631AajfdKcnKT53/9oBbAAAAAAAAAaR4X5yWUyS4StqUuznfwQG35fCKoojHxVXWo6dW6tANVxu1ePhbbCOUXzhCU4xmm9LIptKS+jwYFeDz78uyTH38lyWleLr3N7e8WvjwXWBleDjyPgvsS/iYEdkf/ADJmvqafgB5sP5Wz71tP8wGN4PcFVfTnNVsFOueOt3ovXR6c/QBY8FGUYfTGX8lHlacXdXXPn1hXux+ivawOjgAAAAAAAAAG25TbvUVvpS3X2rmAzANQzHNY322Ri+amUq3HpUk9G37DHjy1yb+zPJaazHNimRUAAAAAAAAARG1eTLGYG/D6pSmta2+Ctjzx19AGr7J7a101RweYN4bE4dKvW2L3bIR5k95cyf7gJDOttqHCVGCl+VYu1ONUKU5RhJ82/KXBJa9YERsBhZ/m/mFO6+U3sdXu9PKcmlu+0DI8H21OCryumq3EV1WUb8ZwtluS5m3rFPxuPQBZ2Ix7vz3M7t2UY2VVyrU4uMpVapRlo+vTXvAzdh/K2fetp/mA88F3DN//AHrQMbwV46qKx9ErIK6WNvlGpySslHSK1UeLXM/YB0EAAAAAAAAAAmtncTo5Vv8AS+lHt6UBPgcSxrxGFxlu+nGzelKSfPGak9dfSmeYm+XT5pnlLe3VvVs+WZjC6GseaS8aPTF/I7+m1NM9d8c/WGpek1lmmwoAAAAAAAAAMLMMpw96Suoqt04cpBSa7wPcvyrD0JqmiqrXjycFHXtYGRTRCCahGMU25NRSWsnxk9OkDAu2dwU7eVlhaJWa677qi5a9YGfCiCk5KEVJpJyUUm4rgteoBXRCMpSjCMZT55NRScn6X0gKaIQ3tyEY7z1luxS3pdb04sDEryXCxveIjh6o3vXW1QSm2+ZvUDPAAAAAAAAAAK6rHGUZLjFpoDccNcpwjNcJLUCL2l2eqxlWkvo2R15OxcYvqfWvQa2p01c9d08/SV6XmsuS4nD34PEOMk4WQ74yj1rrTPPf5dNk6TDc/wCN4bTlOawuj5ti8aPxXWjv6XV1zx0no1MmOa/hIm2xgAAAAAAAAAAAAAAAAAAAAAAAAAAAAGybOWa0yXmyenY0n8wJUCJ2iyCrF1bs1pOOvJ2LxoP4r0GvqNNTPXdPP0lel5rPycjzLL78JfuTThOPPGS4TXnRfSjzuTHk09/n8pbkTF4bFk2dRtShPSNnsU/SvT6Dt6TXVzR2bfK3+2tkxTX5xyS5vsIAAAAAAAAAAAAAAAAAAAAAAAAAAHja60RvgTuzNq0tjqtdVLTXo4DfAnSQAjs7yanFVOu2PphNeNXLrTMOfBTNXs2WreazvhyjO9m8ThbNHCUocYWwTcWvTp4rPPZtJlw25ftuVyVtDEhnGJjzcrLskk/ehGt1Ff5HCpPoya9o8QuLhLtjp7jNXaeeOe6f0rOCrJr2pl+lVF9kmjNXa1vWqs6ePSWVXtRX+lXNdmjM9dq4/WJUnBPVd/OWjqs+6vmX+J4fujgWePaWjqs+6vmPieH7nAspe09Pm2exfMj4pi6SngWUvair9XP8JX4rj6ScCeql7Uw/VS+8ivxWn0ynu89VD2pXRU/vf2Ina0fSd3+6h7UvoqX3v7FJ2tPpX3T3f7rVm1FnRCC7dWUttW/pWExgjqYTaaxS/wAyKlH/AMVo0MW1LxP+SN8FsEeiQW01Pm2exfM2/imHpLHwLH5zUebZ7F8x8Uw9JOBZS9qKvMs/CRO1cXSU8Cyh7Uw6KpfeRX4rT6ZT3eeq3Larqq9sv7FJ2tHpVPd/uty2pn0VR75MpO1rfT7p7vHValtPd0RrXc38Sk7Uy+kQngVWpbR4h8HBdkF8THO0s/2/pPAqo/xfFy4Tl/trXwRXvuptyn2j/pPCpHoqVuPlw/KH2Ql8EONqresnZxwrWWZhP6rEvumR2NVbqb8cJTJdi8XdP/O3qa1xc3rOXoitf3szYdDnyT/zmYhW2WscnRsoyenDQ3Koaa+NJ885vrbZ2sWGmKN1Wta025s8yqgAA0Bj24GmXjVVy+1CL96KTjrPOExMwwbtmcDLjhae6G77tDFOkwz/ABhbiW6sSzYrL39Rp9myxfzGKdn6ef4+8p41+qxLYLAebYuy1/Er8NwdPdPGsqr2EwC41zl22z+GhMbOwdPc4116OxmXr/p0+2y3+ot3DT/T7yji36qvzOy//to/fs/qJ7jg+n/Zxb9Wu7fbP4WjL5200xhNTrW8nJvRvRrnZravS4qYpmtWbBebX3S5hy0us5PZhu9mDlpdZHZg7MHLS6x2YOzCuq2TfEi1YRNYdDyPYurFYDD3KyddklLefjRlpJpc3QdLFs+mXFFondLTvlmtphkx8Gq6cS+6tfMvGyY+pHePsvw8G1PTiLO6MUWjZVPqlHeJ6L8PB1hVxsuffFfAvGy8XWUcezIhsBgVxVr7bH8EXjZuD7/2jjWZFexGXr6lvtts+ZaNn6ePT3lHGv1ZENk8AuGFr796XvZkjR4I/irxLdWTXkODjww1C/ZR+RaNNhjlWP6R27dWTDAUx4VVrsrivgZIx0jlCN8rqqiuEUuxItuhCskAAAAAAAAAAAAAAAAGr+EqOuVX+iVT/EjU1sb8Ms+n8yHFDgukAALlPErZEu37BeS8L2S/iZ6HR+TVzM3jlsBtMQAAAAAAAAAAAAAAAAAAAAAAAAAAGueEKOuVYr0KD/EjW1flSzYPMhw88+6YAAuU8StkS7hsJ5Lwv2ZfxM9Fo/Jq5mbxynzZYgAAAAAAAAAAAAAAAAAAAAAAAAAAILbmOuV431evsaMGq8q34ZcPmQ4SeddQAAXKeJFuSJdx2G8mYT7D97PQ6PyauZm8cp42WIAAAAAAAAAAAAAAAAAAAAAAAAAACH2wjrlmNX+jY/YtTDqfKt+GTF44cEPOOqAALlPEi3JEu5bEeTMJ9j4s9DpPJq5ebxynTZYwAAAAAAAAAAAAAAAAAAAAAAAAAAIzaaOuAxq/0Lv4WYs/l2/C+Pxw+fzzbrAACuriRbkiXddivJmD9X8Wei0nk1/Dl5vHKbNhjAAAAAAAAAAAAAAAAAAAAAAAAAAAws6jrhMUuum5fgZTL4J/ErU8UPnlHmXXAAFdXEi3JEu7bGeTMH6te9notJ5Nfw5eXxymjYYwAAAAAAAAAAAAAAAAAAAAAAAAAALGPjrRcuuuxfhZW/hlNecPnKPBHmZdh6QAFdXEi3JEu77HeTcH6qJ6LS+TX8OXl8cpk2GMAAAAAAAAAAAAAAAAAAAAAAAAAACi6OsZLrTX7iJ5EPm/Q8u7IAArq4kW5Il3jY/ybg/VRPRaXya/hy8vjlMGwxgAAAAAAAAAAAAAAAAAAAAAAAAAAeMD5xxEdLLF1SmvY2eYtG6ZdiOS2VSAXsHU52QgvGnKMUuuUnoveN2/5Qi07o3voXL8KqqaqlwrhGC7kenpXs1isejkWnfO9kFkAAAAAAAAAAAAAAAAAAAAAAAAAAAAPn6/CxliL9W/+Lbw085nnLVibT+XWiflCQwuQ1S4ys7nH+ky1wVlSckwmMJsZhpcZ390of0GeukpPrLHOe0J/JNi8LTiaLYyulKuaklOUHHVJ6apRRnxaOlbxb5/+/TFfPaazDejoNU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248" name="AutoShape 8" descr="data:image/jpeg;base64,/9j/4AAQSkZJRgABAQAAAQABAAD/2wCEAAkGBxASDQ0QEhAQEhAPEg4QEBAQDxEQEA0NFBYWFxURExUYHCggGBolJxMUJzIhJSkrLjouFx8/ODM4NygtOisBCgoKDg0OGhAQGzIkHSQtLDQvLTUsLC0vNC8sLy8sLCwsLCwsLCwwLSwsLCwsLC00LCwsLCwrLCwyLC8vLCw0Lf/AABEIAMQA7wMBEQACEQEDEQH/xAAcAAEAAQUBAQAAAAAAAAAAAAAABQIDBAYHAQj/xABHEAACAgADAwYKBQoEBwAAAAAAAQIDBAURBhIxEyFBUXGBBzI1UmFzkbHB0SJDcpKiFBZCU4OhssLS4RUjY4IzNkRUYnTw/8QAGgEBAAIDAQAAAAAAAAAAAAAAAAECAwQFBv/EADARAQACAQEFBgYCAgMAAAAAAAABAgMEBRETMVESFDIzQaEVIVJhcYFCkSOxItHw/9oADAMBAAIRAxEAPwDuIAAAAAAAAAAAAWcXiYVVzsskowgnKUn0Ira0VjfPJMRMzuhomI8J0FruYWT46OVqjquvRRZzLbUj0r7tmNLPrKHzDwiYya0hGuldcU5y9r+Rr32lkt4fkyV01Y5tdxOc4qx6zxF0v2kkvYuY1LZ8ludpZopWOUMOVjfFt9rbMUzMrOr+C3yfL11nuid3Zvk/to6nxtwOg1wAAAAAAAAAAAAAAAAAAAAAAAAAAOQ+EPaSduJnhlrGqiTi4/rLF+lL4I4euzWvfsekN/BiiK9rq092+g0Oy2dyhzfWTuHm8+sncldpfMyllZde8F3k5+us90Tu7O8n9tDU+Nt5vtcAAAAAAAAAAAAAAAAAAAAAAAAAADhW3UNM0xi65p+2KPP6uN2azqYPLhAmsygAC9T0lbKy6/4L/Jv7a3+U7mzvJ/bn6nxtuN9gAAAAAAAAAAAAAAAAAAAAAAAAAAA4n4R4aZriPSq3+FHC13my6Wn8uGsGmzgAC7T0lbIl2HwYeTV6234Hd2d5P7c7UeNtpvMAAAAeNgUSuguMortkgKJY2pfWQ+8gLbzKn9ZH26gUPN6PP9iYFDzqnrk/9rAtvPauqb7kBbltBDohJ96QHmFzKy61RilCOjb/AEmBNAAAFFlsY+NKK7WkBZlj6V9ZD7yYFuWa0L6xdybAoec0ec32RYFuWe1dUn3AW3n8OiEv3ICh7QLorffL+wFuW0Euitd8n8gNTz/Jq8XiZX2SnGTjGO7BrTSK06UambR0y27UzLPTPald0MKOyOGXF2vtmvgikbPxR1W71ddjsthPMk+2yRbuOHp7q95yLkdm8IvqvbKT+JaNHhj0R3jJ1XY5FhVwpj+8t3TD9KONfqk8DY6YcnU9yGre7Hhq+LMtKVpG6sboY7Wm075Zdea3J+Pr6JLVF0Mn/HrfNh7H8wLc87ufTFdkfmBjWZhbLjZLuenuAsSm3xbfa2wKQAAAAAAANi2dw+lcpvjN6L7KAlwAFFtijFyk9ElqwNRx2Ldtjk+HCK6ogY4AAAAAAAAAAAAAAAAAAAAAAAAAAAKqq3KUYrjJpIDc6KlGEYrhFJAXAAGt55j9+XJxf0Y8X50v7ARQAAAAAAAAAAAAAAAAAAAAAAAAAAAAGwZDgNFyslzvxV1R6wJkABGZ3j9yO5F/Tl+GPWBrIAAAAAAAADDzfMYYbDXYizxKouT65PoivSwNEyvJ8dmsfyrFYq7DUWNujD4d7r5Pobfz1AqzXZbGYCqeKwONxFjpW/Oi98orILneiXM+zQDctn83jicFVidNzei3NPmVco80k9ehaMCRqsjKKlGSlF8JRakn2NAUxvg5OClFzjzuKknKK62uKAiMjy6VeLx9jxXLK6cGqt7X8l01+jpq9NdfRwAhPB1jZOGayttbjDG2xUrbOaEeiKcnzL0AZmwu0s8XDE8tOnlK8RZVXGGkXKqKTT01bfF84G1AAAAAAAAACA3arxY6cNF7gKwLGMxMa4OT6OC631AajfdKcnKT53/9oBbAAAAAAAAAaR4X5yWUyS4StqUuznfwQG35fCKoojHxVXWo6dW6tANVxu1ePhbbCOUXzhCU4xmm9LIptKS+jwYFeDz78uyTH38lyWleLr3N7e8WvjwXWBleDjyPgvsS/iYEdkf/ADJmvqafgB5sP5Wz71tP8wGN4PcFVfTnNVsFOueOt3ovXR6c/QBY8FGUYfTGX8lHlacXdXXPn1hXux+ivawOjgAAAAAAAAAG25TbvUVvpS3X2rmAzANQzHNY322Ri+amUq3HpUk9G37DHjy1yb+zPJaazHNimRUAAAAAAAAARG1eTLGYG/D6pSmta2+Ctjzx19AGr7J7a101RweYN4bE4dKvW2L3bIR5k95cyf7gJDOttqHCVGCl+VYu1ONUKU5RhJ82/KXBJa9YERsBhZ/m/mFO6+U3sdXu9PKcmlu+0DI8H21OCryumq3EV1WUb8ZwtluS5m3rFPxuPQBZ2Ix7vz3M7t2UY2VVyrU4uMpVapRlo+vTXvAzdh/K2fetp/mA88F3DN//AHrQMbwV46qKx9ErIK6WNvlGpySslHSK1UeLXM/YB0EAAAAAAAAAAmtncTo5Vv8AS+lHt6UBPgcSxrxGFxlu+nGzelKSfPGak9dfSmeYm+XT5pnlLe3VvVs+WZjC6GseaS8aPTF/I7+m1NM9d8c/WGpek1lmmwoAAAAAAAAAMLMMpw96Suoqt04cpBSa7wPcvyrD0JqmiqrXjycFHXtYGRTRCCahGMU25NRSWsnxk9OkDAu2dwU7eVlhaJWa677qi5a9YGfCiCk5KEVJpJyUUm4rgteoBXRCMpSjCMZT55NRScn6X0gKaIQ3tyEY7z1luxS3pdb04sDEryXCxveIjh6o3vXW1QSm2+ZvUDPAAAAAAAAAAK6rHGUZLjFpoDccNcpwjNcJLUCL2l2eqxlWkvo2R15OxcYvqfWvQa2p01c9d08/SV6XmsuS4nD34PEOMk4WQ74yj1rrTPPf5dNk6TDc/wCN4bTlOawuj5ti8aPxXWjv6XV1zx0no1MmOa/hIm2xgAAAAAAAAAAAAAAAAAAAAAAAAAAAAGybOWa0yXmyenY0n8wJUCJ2iyCrF1bs1pOOvJ2LxoP4r0GvqNNTPXdPP0lel5rPycjzLL78JfuTThOPPGS4TXnRfSjzuTHk09/n8pbkTF4bFk2dRtShPSNnsU/SvT6Dt6TXVzR2bfK3+2tkxTX5xyS5vsIAAAAAAAAAAAAAAAAAAAAAAAAAAHja60RvgTuzNq0tjqtdVLTXo4DfAnSQAjs7yanFVOu2PphNeNXLrTMOfBTNXs2WreazvhyjO9m8ThbNHCUocYWwTcWvTp4rPPZtJlw25ftuVyVtDEhnGJjzcrLskk/ehGt1Ff5HCpPoya9o8QuLhLtjp7jNXaeeOe6f0rOCrJr2pl+lVF9kmjNXa1vWqs6ePSWVXtRX+lXNdmjM9dq4/WJUnBPVd/OWjqs+6vmX+J4fujgWePaWjqs+6vmPieH7nAspe09Pm2exfMj4pi6SngWUvair9XP8JX4rj6ScCeql7Uw/VS+8ivxWn0ynu89VD2pXRU/vf2Ina0fSd3+6h7UvoqX3v7FJ2tPpX3T3f7rVm1FnRCC7dWUttW/pWExgjqYTaaxS/wAyKlH/AMVo0MW1LxP+SN8FsEeiQW01Pm2exfM2/imHpLHwLH5zUebZ7F8x8Uw9JOBZS9qKvMs/CRO1cXSU8Cyh7Uw6KpfeRX4rT6ZT3eeq3Larqq9sv7FJ2tHpVPd/uty2pn0VR75MpO1rfT7p7vHValtPd0RrXc38Sk7Uy+kQngVWpbR4h8HBdkF8THO0s/2/pPAqo/xfFy4Tl/trXwRXvuptyn2j/pPCpHoqVuPlw/KH2Ql8EONqresnZxwrWWZhP6rEvumR2NVbqb8cJTJdi8XdP/O3qa1xc3rOXoitf3szYdDnyT/zmYhW2WscnRsoyenDQ3Koaa+NJ885vrbZ2sWGmKN1Wta025s8yqgAA0Bj24GmXjVVy+1CL96KTjrPOExMwwbtmcDLjhae6G77tDFOkwz/ABhbiW6sSzYrL39Rp9myxfzGKdn6ef4+8p41+qxLYLAebYuy1/Er8NwdPdPGsqr2EwC41zl22z+GhMbOwdPc4116OxmXr/p0+2y3+ot3DT/T7yji36qvzOy//to/fs/qJ7jg+n/Zxb9Wu7fbP4WjL5200xhNTrW8nJvRvRrnZravS4qYpmtWbBebX3S5hy0us5PZhu9mDlpdZHZg7MHLS6x2YOzCuq2TfEi1YRNYdDyPYurFYDD3KyddklLefjRlpJpc3QdLFs+mXFFondLTvlmtphkx8Gq6cS+6tfMvGyY+pHePsvw8G1PTiLO6MUWjZVPqlHeJ6L8PB1hVxsuffFfAvGy8XWUcezIhsBgVxVr7bH8EXjZuD7/2jjWZFexGXr6lvtts+ZaNn6ePT3lHGv1ZENk8AuGFr796XvZkjR4I/irxLdWTXkODjww1C/ZR+RaNNhjlWP6R27dWTDAUx4VVrsrivgZIx0jlCN8rqqiuEUuxItuhCskAAAAAAAAAAAAAAAAGr+EqOuVX+iVT/EjU1sb8Ms+n8yHFDgukAALlPErZEu37BeS8L2S/iZ6HR+TVzM3jlsBtMQAAAAAAAAAAAAAAAAAAAAAAAAAAGueEKOuVYr0KD/EjW1flSzYPMhw88+6YAAuU8StkS7hsJ5Lwv2ZfxM9Fo/Jq5mbxynzZYgAAAAAAAAAAAAAAAAAAAAAAAAAAILbmOuV431evsaMGq8q34ZcPmQ4SeddQAAXKeJFuSJdx2G8mYT7D97PQ6PyauZm8cp42WIAAAAAAAAAAAAAAAAAAAAAAAAAACH2wjrlmNX+jY/YtTDqfKt+GTF44cEPOOqAALlPEi3JEu5bEeTMJ9j4s9DpPJq5ebxynTZYwAAAAAAAAAAAAAAAAAAAAAAAAAAIzaaOuAxq/0Lv4WYs/l2/C+Pxw+fzzbrAACuriRbkiXddivJmD9X8Wei0nk1/Dl5vHKbNhjAAAAAAAAAAAAAAAAAAAAAAAAAAAws6jrhMUuum5fgZTL4J/ErU8UPnlHmXXAAFdXEi3JEu7bGeTMH6te9notJ5Nfw5eXxymjYYwAAAAAAAAAAAAAAAAAAAAAAAAAALGPjrRcuuuxfhZW/hlNecPnKPBHmZdh6QAFdXEi3JEu77HeTcH6qJ6LS+TX8OXl8cpk2GMAAAAAAAAAAAAAAAAAAAAAAAAAACi6OsZLrTX7iJ5EPm/Q8u7IAArq4kW5Il3jY/ybg/VRPRaXya/hy8vjlMGwxgAAAAAAAAAAAAAAAAAAAAAAAAAAeMD5xxEdLLF1SmvY2eYtG6ZdiOS2VSAXsHU52QgvGnKMUuuUnoveN2/5Qi07o3voXL8KqqaqlwrhGC7kenpXs1isejkWnfO9kFkAAAAAAAAAAAAAAAAAAAAAAAAAAAAPn6/CxliL9W/+Lbw085nnLVibT+XWiflCQwuQ1S4ys7nH+ky1wVlSckwmMJsZhpcZ390of0GeukpPrLHOe0J/JNi8LTiaLYyulKuaklOUHHVJ6apRRnxaOlbxb5/+/TFfPaazDejoNU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249" name="Picture 9" descr="C:\Users\Bruce\Documents\Guilt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5" y="1916832"/>
            <a:ext cx="1984629" cy="1627562"/>
          </a:xfrm>
          <a:prstGeom prst="rect">
            <a:avLst/>
          </a:prstGeom>
          <a:noFill/>
        </p:spPr>
      </p:pic>
      <p:pic>
        <p:nvPicPr>
          <p:cNvPr id="5" name="Picture 14" descr="C:\Users\Bruce\Documents\canstock1632643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84168" y="4293096"/>
            <a:ext cx="1872208" cy="15352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3" name="TextBox 12"/>
          <p:cNvSpPr txBox="1"/>
          <p:nvPr/>
        </p:nvSpPr>
        <p:spPr>
          <a:xfrm>
            <a:off x="3707904" y="1988840"/>
            <a:ext cx="42484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accent4">
                    <a:lumMod val="75000"/>
                  </a:schemeClr>
                </a:solidFill>
              </a:rPr>
              <a:t>Unless it is dealt with carefully, guilt can be one of the most destructive emotions.</a:t>
            </a:r>
          </a:p>
          <a:p>
            <a:r>
              <a:rPr lang="en-AU" dirty="0">
                <a:solidFill>
                  <a:schemeClr val="accent4">
                    <a:lumMod val="75000"/>
                  </a:schemeClr>
                </a:solidFill>
              </a:rPr>
              <a:t>                                           </a:t>
            </a:r>
            <a:r>
              <a:rPr lang="en-AU" sz="1400" dirty="0">
                <a:solidFill>
                  <a:schemeClr val="accent4">
                    <a:lumMod val="75000"/>
                  </a:schemeClr>
                </a:solidFill>
              </a:rPr>
              <a:t>Dr Sheila Clark</a:t>
            </a:r>
            <a:endParaRPr lang="en-A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Questions that won’t go away</a:t>
            </a:r>
          </a:p>
        </p:txBody>
      </p:sp>
      <p:pic>
        <p:nvPicPr>
          <p:cNvPr id="9218" name="Picture 2" descr="http://t2.gstatic.com/images?q=tbn:ANd9GcR1EDeblzZ40-FUPDH-exJAgsOoi524FfIdNxgCKlHX9y_FQp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149080"/>
            <a:ext cx="947984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51720" y="3974287"/>
            <a:ext cx="69127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There are many mysteries surrounding suicide: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            Why did this happen?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What could I have done to prevent it?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                        Who’s to blame?</a:t>
            </a:r>
            <a:endParaRPr kumimoji="0" lang="en-A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547664" y="1484784"/>
          <a:ext cx="6048672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    What not to say</a:t>
            </a:r>
          </a:p>
        </p:txBody>
      </p:sp>
      <p:pic>
        <p:nvPicPr>
          <p:cNvPr id="1026" name="Picture 2" descr="E:\Suicide-Personal articles and presentations\A Complicated Grief\images1M7M4Z4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916833"/>
            <a:ext cx="2592288" cy="143824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 rot="20569357">
            <a:off x="438146" y="4264533"/>
            <a:ext cx="376348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AU" dirty="0"/>
              <a:t>“Everything happens for a reason”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4008" y="1844824"/>
            <a:ext cx="340349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dirty="0"/>
              <a:t>“Stop feeling sorry for yourself” </a:t>
            </a:r>
          </a:p>
        </p:txBody>
      </p:sp>
      <p:sp>
        <p:nvSpPr>
          <p:cNvPr id="6" name="Rectangle 5"/>
          <p:cNvSpPr/>
          <p:nvPr/>
        </p:nvSpPr>
        <p:spPr>
          <a:xfrm rot="296798">
            <a:off x="2493231" y="5306076"/>
            <a:ext cx="346921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dirty="0"/>
              <a:t>“They've gone to a better place”</a:t>
            </a:r>
          </a:p>
        </p:txBody>
      </p:sp>
      <p:sp>
        <p:nvSpPr>
          <p:cNvPr id="7" name="Rectangle 6"/>
          <p:cNvSpPr/>
          <p:nvPr/>
        </p:nvSpPr>
        <p:spPr>
          <a:xfrm rot="400817">
            <a:off x="3867969" y="2800736"/>
            <a:ext cx="160011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dirty="0"/>
              <a:t>“Life goes on”</a:t>
            </a:r>
          </a:p>
        </p:txBody>
      </p:sp>
      <p:sp>
        <p:nvSpPr>
          <p:cNvPr id="8" name="Rectangle 7"/>
          <p:cNvSpPr/>
          <p:nvPr/>
        </p:nvSpPr>
        <p:spPr>
          <a:xfrm rot="1145603">
            <a:off x="4834226" y="4219484"/>
            <a:ext cx="313419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dirty="0"/>
              <a:t>I know exactly how you feel” </a:t>
            </a:r>
          </a:p>
        </p:txBody>
      </p:sp>
      <p:sp>
        <p:nvSpPr>
          <p:cNvPr id="9" name="Rectangle 8"/>
          <p:cNvSpPr/>
          <p:nvPr/>
        </p:nvSpPr>
        <p:spPr>
          <a:xfrm rot="20959874">
            <a:off x="5940152" y="3068960"/>
            <a:ext cx="267675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dirty="0"/>
              <a:t>“Time heals all wounds”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Memories &amp; memorials</a:t>
            </a:r>
          </a:p>
        </p:txBody>
      </p:sp>
      <p:pic>
        <p:nvPicPr>
          <p:cNvPr id="1026" name="Picture 2" descr="C:\Users\Owner\Desktop\IMG_4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8130" y="4149080"/>
            <a:ext cx="2496277" cy="1872208"/>
          </a:xfrm>
          <a:prstGeom prst="rect">
            <a:avLst/>
          </a:prstGeom>
          <a:noFill/>
        </p:spPr>
      </p:pic>
      <p:pic>
        <p:nvPicPr>
          <p:cNvPr id="5" name="Picture 4" descr="C:\Users\Owner\AppData\Local\Microsoft\Windows\Temporary Internet Files\Content.Word\CCF03052011_000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44824"/>
            <a:ext cx="28083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355976" y="20608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Embracing our memories can be a very slow and, at times, painful process that occurs in small steps.</a:t>
            </a:r>
          </a:p>
          <a:p>
            <a:r>
              <a:rPr lang="en-AU" dirty="0"/>
              <a:t>                                        </a:t>
            </a:r>
            <a:r>
              <a:rPr lang="en-AU" sz="1400" dirty="0"/>
              <a:t>Alan </a:t>
            </a:r>
            <a:r>
              <a:rPr lang="en-AU" sz="1400" dirty="0" err="1"/>
              <a:t>Wolfelt</a:t>
            </a:r>
            <a:endParaRPr lang="en-A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755576" y="4420071"/>
            <a:ext cx="4464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161618"/>
                </a:solidFill>
                <a:effectLst/>
                <a:ea typeface="Calibri" pitchFamily="34" charset="0"/>
                <a:cs typeface="Times New Roman" pitchFamily="18" charset="0"/>
              </a:rPr>
              <a:t>Memorials are a practical way of perpetuating the memory of your loved one.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   Embracing the new normal</a:t>
            </a:r>
          </a:p>
        </p:txBody>
      </p:sp>
      <p:pic>
        <p:nvPicPr>
          <p:cNvPr id="3" name="Picture 1" descr="E:\Suicide-Personal articles and presentations\A Complicated Grief\imagesGW4736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2466975" cy="1847850"/>
          </a:xfrm>
          <a:prstGeom prst="rect">
            <a:avLst/>
          </a:prstGeom>
          <a:noFill/>
        </p:spPr>
      </p:pic>
      <p:pic>
        <p:nvPicPr>
          <p:cNvPr id="1026" name="Picture 2" descr="E:\Suicide-Personal articles and presentations\A Complicated Grief\imagesT4LKR67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077072"/>
            <a:ext cx="2628900" cy="1743075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19256" cy="45350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dirty="0"/>
              <a:t>                     </a:t>
            </a:r>
          </a:p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  <a:p>
            <a:pPr>
              <a:buNone/>
            </a:pPr>
            <a:r>
              <a:rPr lang="en-AU" dirty="0"/>
              <a:t>   </a:t>
            </a:r>
            <a:r>
              <a:rPr lang="en-AU" sz="1800" dirty="0"/>
              <a:t>To assimilate a suicide into life is to absorb                                                  the pain and to incorporate the death into                                                   other aspects of life.</a:t>
            </a:r>
          </a:p>
          <a:p>
            <a:pPr>
              <a:buNone/>
            </a:pPr>
            <a:r>
              <a:rPr lang="en-AU" sz="1400" dirty="0"/>
              <a:t>                                                                    Tom Smith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7904" y="21328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The suicide of a loved one irrevocably transforms us. Our world explodes and you are never the same.</a:t>
            </a:r>
          </a:p>
          <a:p>
            <a:r>
              <a:rPr lang="en-AU" sz="1400" dirty="0"/>
              <a:t>                                                          Carla Fine</a:t>
            </a:r>
            <a:r>
              <a:rPr lang="en-AU" dirty="0"/>
              <a:t> </a:t>
            </a:r>
          </a:p>
        </p:txBody>
      </p:sp>
      <p:pic>
        <p:nvPicPr>
          <p:cNvPr id="9" name="Picture 8" descr="A picture containing tree, outdoor, plant, forest&#10;&#10;Description automatically generated">
            <a:extLst>
              <a:ext uri="{FF2B5EF4-FFF2-40B4-BE49-F238E27FC236}">
                <a16:creationId xmlns:a16="http://schemas.microsoft.com/office/drawing/2014/main" id="{61B31F4D-FEE4-4614-9958-1879F4B89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76214"/>
            <a:ext cx="2628900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The necessity of hope             </a:t>
            </a:r>
          </a:p>
        </p:txBody>
      </p:sp>
      <p:pic>
        <p:nvPicPr>
          <p:cNvPr id="5121" name="Picture 1" descr="C:\Users\Owner\Pictures\download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60848"/>
            <a:ext cx="2839925" cy="1512168"/>
          </a:xfrm>
          <a:prstGeom prst="rect">
            <a:avLst/>
          </a:prstGeom>
          <a:noFill/>
        </p:spPr>
      </p:pic>
      <p:pic>
        <p:nvPicPr>
          <p:cNvPr id="5124" name="Picture 4" descr="C:\Users\Owner\Pictures\butterfly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5351" y="4437112"/>
            <a:ext cx="2659017" cy="177613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95536" y="479715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There is this hope, </a:t>
            </a:r>
            <a:r>
              <a:rPr lang="en-AU" i="1" dirty="0"/>
              <a:t>the promise that something meaningful will result out of all the pain</a:t>
            </a:r>
            <a:r>
              <a:rPr lang="en-AU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67944" y="2204865"/>
            <a:ext cx="457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Hope will enable you to overcome the pain of your loss, the stigma of your shame, and the paralysing power of fear.                          </a:t>
            </a:r>
          </a:p>
          <a:p>
            <a:endParaRPr lang="en-AU" sz="1400" dirty="0"/>
          </a:p>
          <a:p>
            <a:r>
              <a:rPr lang="en-AU" sz="1400" dirty="0"/>
              <a:t>                                                               Dutch Sheets</a:t>
            </a:r>
          </a:p>
          <a:p>
            <a:endParaRPr lang="en-AU" dirty="0"/>
          </a:p>
          <a:p>
            <a:endParaRPr lang="en-A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Relationship with deceased                      </a:t>
            </a:r>
          </a:p>
        </p:txBody>
      </p:sp>
      <p:pic>
        <p:nvPicPr>
          <p:cNvPr id="4097" name="Picture 1" descr="E:\Suicide-Personal articles and presentations\A Complicated Grief\imagesUCY5AW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1772816"/>
            <a:ext cx="2586072" cy="1728192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51920" y="2110298"/>
            <a:ext cx="47525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Death doesn’t erase a relationship; it simply places it in a different context.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Picture 2" descr="E:\Suicide-Personal articles and presentations\A Complicated Grief\wri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365104"/>
            <a:ext cx="2857500" cy="16002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67544" y="46531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People are not really dead and gone until there is no-one left to remember them.</a:t>
            </a:r>
          </a:p>
          <a:p>
            <a:r>
              <a:rPr lang="en-AU" dirty="0"/>
              <a:t>            </a:t>
            </a:r>
            <a:r>
              <a:rPr lang="en-AU" sz="1400" dirty="0"/>
              <a:t>                                           Gillian </a:t>
            </a:r>
            <a:r>
              <a:rPr lang="en-AU" sz="1400" dirty="0" err="1"/>
              <a:t>Bouras</a:t>
            </a:r>
            <a:endParaRPr lang="en-A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 Reaching out for help</a:t>
            </a:r>
          </a:p>
        </p:txBody>
      </p:sp>
      <p:pic>
        <p:nvPicPr>
          <p:cNvPr id="3" name="Picture 2" descr="E:\Suicide-Personal articles and presentations\A Complicated Grief\reaching ou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2628900" cy="1743075"/>
          </a:xfrm>
          <a:prstGeom prst="rect">
            <a:avLst/>
          </a:prstGeom>
          <a:noFill/>
        </p:spPr>
      </p:pic>
      <p:pic>
        <p:nvPicPr>
          <p:cNvPr id="3073" name="Picture 1" descr="C:\Users\Owner\Downloads\TTC_7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6277" y="3645024"/>
            <a:ext cx="1700702" cy="25516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923928" y="1916832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Suicide is a topic that is defined by silence – we hide it, we deny it, we’re afraid to talk about it.</a:t>
            </a:r>
          </a:p>
          <a:p>
            <a:r>
              <a:rPr lang="en-AU" sz="1400" dirty="0"/>
              <a:t>                                                           Myers &amp; Fine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899592" y="43651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Many people are at a loss about what to do when their friend or relative has lost a loved one to suicide.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The role of support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2DA2BF"/>
              </a:buClr>
            </a:pPr>
            <a:endParaRPr lang="en-AU" dirty="0">
              <a:solidFill>
                <a:prstClr val="black"/>
              </a:solidFill>
            </a:endParaRPr>
          </a:p>
          <a:p>
            <a:pPr>
              <a:buNone/>
            </a:pPr>
            <a:endParaRPr lang="en-AU" dirty="0"/>
          </a:p>
        </p:txBody>
      </p:sp>
      <p:pic>
        <p:nvPicPr>
          <p:cNvPr id="2049" name="Picture 1" descr="E:\Suicide-Personal articles and presentations\A Complicated Grief\images3CJVN9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5"/>
            <a:ext cx="2307973" cy="1728192"/>
          </a:xfrm>
          <a:prstGeom prst="rect">
            <a:avLst/>
          </a:prstGeom>
          <a:noFill/>
        </p:spPr>
      </p:pic>
      <p:pic>
        <p:nvPicPr>
          <p:cNvPr id="2051" name="Picture 3" descr="E:\Suicide-Personal articles and presentations\A Complicated Grief\images8IJV6E9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293096"/>
            <a:ext cx="2466975" cy="18478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3568" y="465313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Support groups for suicide survivors are an invaluable therapeutic, curative process.</a:t>
            </a:r>
          </a:p>
          <a:p>
            <a:r>
              <a:rPr lang="en-AU" sz="1400" dirty="0"/>
              <a:t>                                              </a:t>
            </a:r>
          </a:p>
          <a:p>
            <a:r>
              <a:rPr lang="en-AU" sz="1400" dirty="0"/>
              <a:t>                                                          </a:t>
            </a:r>
            <a:r>
              <a:rPr lang="en-AU" sz="1400" dirty="0" err="1"/>
              <a:t>Smolin</a:t>
            </a:r>
            <a:r>
              <a:rPr lang="en-AU" sz="1400" dirty="0"/>
              <a:t> &amp; </a:t>
            </a:r>
            <a:r>
              <a:rPr lang="en-AU" sz="1400" dirty="0" err="1"/>
              <a:t>Guinan</a:t>
            </a:r>
            <a:endParaRPr lang="en-AU" sz="1400" dirty="0"/>
          </a:p>
        </p:txBody>
      </p:sp>
      <p:sp>
        <p:nvSpPr>
          <p:cNvPr id="7" name="Rectangle 6"/>
          <p:cNvSpPr/>
          <p:nvPr/>
        </p:nvSpPr>
        <p:spPr>
          <a:xfrm>
            <a:off x="3491880" y="19888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When we meet someone else who has ‘been there’, it makes our personal chaos and isolated secrecy seem a little less frightening.</a:t>
            </a:r>
          </a:p>
          <a:p>
            <a:r>
              <a:rPr lang="en-AU" sz="1400" dirty="0"/>
              <a:t>                                                    Carla Fine</a:t>
            </a:r>
            <a:r>
              <a:rPr lang="en-AU" dirty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4448" cy="922114"/>
          </a:xfrm>
        </p:spPr>
        <p:txBody>
          <a:bodyPr/>
          <a:lstStyle/>
          <a:p>
            <a:r>
              <a:rPr lang="en-AU" dirty="0"/>
              <a:t>                   Resources</a:t>
            </a:r>
          </a:p>
        </p:txBody>
      </p:sp>
      <p:pic>
        <p:nvPicPr>
          <p:cNvPr id="4" name="Content Placeholder 3" descr="http://www.suicidefindinghope.com/media/images/thumbnail.aspx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5373216"/>
            <a:ext cx="22322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59632" y="1073642"/>
            <a:ext cx="6474978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Elisabeth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Kubler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-Ross &amp; David Kessler,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On Grief and Grieving 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(New York, NY 10020: Simon &amp; Schuster 2007) 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Ann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Smolin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&amp; John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Guinan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Healing After the Suicide of a Loved One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(New York, NY 10020: Simon &amp; Schuster 1993)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C. S. Lewis,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Grief Observed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(New York, NY 10020: HarperCollins 1994)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Alan D.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Wolfelt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Ph.D.,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Wilderness of Suicide Grief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(Colorado, 80526: Companion Press 2010)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David B.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Biebel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&amp; Suzanne L. Foster,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Finding Your Way after the  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Suicide of Someone You Love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(Michigan, 49530: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Zondervan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2005)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Tom Smith, </a:t>
            </a:r>
            <a:r>
              <a:rPr kumimoji="0" lang="en-AU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Unique Grief of Suicide</a:t>
            </a:r>
            <a:endParaRPr kumimoji="0" lang="en-AU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(Bloomington, IN 47403: </a:t>
            </a:r>
            <a:r>
              <a:rPr kumimoji="0" lang="en-A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iUniverse</a:t>
            </a: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1600" dirty="0">
                <a:latin typeface="Calibri" pitchFamily="34" charset="0"/>
                <a:cs typeface="Times New Roman" pitchFamily="18" charset="0"/>
              </a:rPr>
              <a:t>               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07704" y="4517341"/>
            <a:ext cx="57606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Michael F. Myers, M.D. &amp; Carla Fine, Touched by Suicide 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(New York, NY 10014: Gotham Books 2006)</a:t>
            </a:r>
            <a:endParaRPr kumimoji="0" lang="en-A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3737</TotalTime>
  <Words>858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Franklin Gothic Book</vt:lpstr>
      <vt:lpstr>Perpetua</vt:lpstr>
      <vt:lpstr>Wingdings 2</vt:lpstr>
      <vt:lpstr>Equity</vt:lpstr>
      <vt:lpstr>               Understanding suicide</vt:lpstr>
      <vt:lpstr>            Anticipatory grief</vt:lpstr>
      <vt:lpstr>        A traumatic aftermath</vt:lpstr>
      <vt:lpstr>           A personal journey</vt:lpstr>
      <vt:lpstr>         Survivors of suicide</vt:lpstr>
      <vt:lpstr>          Avoiding the pitfalls</vt:lpstr>
      <vt:lpstr>           Common emotions</vt:lpstr>
      <vt:lpstr> Questions that won’t go away</vt:lpstr>
      <vt:lpstr>             What not to say</vt:lpstr>
      <vt:lpstr>         Memories &amp; memorials</vt:lpstr>
      <vt:lpstr>   Embracing the new normal</vt:lpstr>
      <vt:lpstr>        The necessity of hope             </vt:lpstr>
      <vt:lpstr>    Relationship with deceased                      </vt:lpstr>
      <vt:lpstr>         Reaching out for help</vt:lpstr>
      <vt:lpstr>     The role of support groups</vt:lpstr>
      <vt:lpstr>                  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suicide</dc:title>
  <dc:creator>Owner</dc:creator>
  <cp:lastModifiedBy>Robert Rickard</cp:lastModifiedBy>
  <cp:revision>190</cp:revision>
  <dcterms:created xsi:type="dcterms:W3CDTF">2014-01-23T10:13:15Z</dcterms:created>
  <dcterms:modified xsi:type="dcterms:W3CDTF">2021-03-23T00:16:35Z</dcterms:modified>
</cp:coreProperties>
</file>