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70" r:id="rId15"/>
    <p:sldId id="271" r:id="rId16"/>
    <p:sldId id="272" r:id="rId17"/>
    <p:sldId id="273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725" y="1277983"/>
            <a:ext cx="8543699" cy="2601686"/>
          </a:xfrm>
        </p:spPr>
        <p:txBody>
          <a:bodyPr/>
          <a:lstStyle/>
          <a:p>
            <a:r>
              <a:rPr lang="en-US" sz="6600" b="1" dirty="0">
                <a:solidFill>
                  <a:srgbClr val="C00000"/>
                </a:solidFill>
              </a:rPr>
              <a:t>Hope is for the Living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B</a:t>
            </a:r>
            <a:r>
              <a:rPr lang="en-US" cap="none" dirty="0">
                <a:latin typeface="+mn-lt"/>
              </a:rPr>
              <a:t>ruce Rickard</a:t>
            </a:r>
          </a:p>
          <a:p>
            <a:pPr algn="ctr"/>
            <a:r>
              <a:rPr lang="en-US" cap="none" dirty="0">
                <a:latin typeface="+mn-lt"/>
              </a:rPr>
              <a:t>hopefortomorrow.info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973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154" y="875211"/>
            <a:ext cx="8992743" cy="1147854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Hope is for the Living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56425" cy="4195481"/>
          </a:xfrm>
        </p:spPr>
        <p:txBody>
          <a:bodyPr/>
          <a:lstStyle/>
          <a:p>
            <a:pPr lvl="8"/>
            <a:endParaRPr lang="en-AU" dirty="0"/>
          </a:p>
          <a:p>
            <a:pPr lvl="8"/>
            <a:endParaRPr lang="en-AU" dirty="0"/>
          </a:p>
          <a:p>
            <a:pPr lvl="8"/>
            <a:endParaRPr lang="en-AU" dirty="0"/>
          </a:p>
          <a:p>
            <a:pPr lvl="8"/>
            <a:endParaRPr lang="en-AU" dirty="0"/>
          </a:p>
          <a:p>
            <a:pPr lvl="8"/>
            <a:endParaRPr lang="en-AU" dirty="0"/>
          </a:p>
          <a:p>
            <a:pPr lvl="8" algn="r">
              <a:buNone/>
            </a:pPr>
            <a:r>
              <a:rPr lang="en-AU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 “But anyone still alive has hope; even  a live dog is better off than a dead lion.”  </a:t>
            </a:r>
            <a:r>
              <a:rPr lang="en-AU" sz="24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Ecclesiastes 9:4</a:t>
            </a:r>
          </a:p>
          <a:p>
            <a:endParaRPr lang="en-AU" dirty="0"/>
          </a:p>
        </p:txBody>
      </p:sp>
      <p:pic>
        <p:nvPicPr>
          <p:cNvPr id="4" name="Picture 3" descr="tim-golder-3123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35" y="2944224"/>
            <a:ext cx="4009209" cy="26728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Without hope life is sterile, unfruitful. Without it dreams won’t be conceived; destinies won’t be realised.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pPr algn="ctr"/>
            <a:r>
              <a:rPr lang="en-AU" cap="none" dirty="0"/>
              <a:t>Dutch Sheets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763485" y="4101736"/>
            <a:ext cx="8243253" cy="2022566"/>
          </a:xfrm>
        </p:spPr>
        <p:txBody>
          <a:bodyPr>
            <a:normAutofit/>
          </a:bodyPr>
          <a:lstStyle/>
          <a:p>
            <a:pPr algn="ctr"/>
            <a:r>
              <a:rPr lang="en-A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Hope is not fragile but it can slip from our grasp. Given the uncertainty of life, it is vital we hold on to hope.</a:t>
            </a:r>
          </a:p>
        </p:txBody>
      </p:sp>
      <p:pic>
        <p:nvPicPr>
          <p:cNvPr id="4" name="Picture 3" descr="98H0TMEGV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1" y="498863"/>
            <a:ext cx="6492240" cy="3650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yporama 3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703" y="1260824"/>
            <a:ext cx="6526341" cy="43562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6446" y="2625634"/>
            <a:ext cx="6740434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solidFill>
                  <a:schemeClr val="accent1">
                    <a:lumMod val="75000"/>
                  </a:schemeClr>
                </a:solidFill>
              </a:rPr>
              <a:t>Hopelessness and self-doubt are often the catalyst for suicidal thoughts.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77939" y="2152443"/>
            <a:ext cx="913743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There are two strategies</a:t>
            </a:r>
          </a:p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we can use</a:t>
            </a:r>
          </a:p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 encourage hope.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95451" y="2991395"/>
            <a:ext cx="6230983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6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sz="4800" dirty="0"/>
              <a:t>1. Telling Stories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893" y="833846"/>
            <a:ext cx="8420120" cy="1726474"/>
          </a:xfrm>
        </p:spPr>
        <p:txBody>
          <a:bodyPr/>
          <a:lstStyle/>
          <a:p>
            <a:pPr algn="ctr"/>
            <a:r>
              <a:rPr lang="en-A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Storytelling shapes how we think about life.</a:t>
            </a:r>
            <a:br>
              <a:rPr lang="en-A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AU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54953" y="3997234"/>
            <a:ext cx="8825659" cy="2362200"/>
          </a:xfrm>
        </p:spPr>
        <p:txBody>
          <a:bodyPr>
            <a:normAutofit/>
          </a:bodyPr>
          <a:lstStyle/>
          <a:p>
            <a:pPr algn="ctr"/>
            <a:r>
              <a:rPr lang="en-AU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If we are to live hopeful lives we need to hear stories that inspire courage and determination.</a:t>
            </a:r>
          </a:p>
        </p:txBody>
      </p:sp>
      <p:pic>
        <p:nvPicPr>
          <p:cNvPr id="5" name="Picture 4" descr="O3PF3XGHH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115" y="2134688"/>
            <a:ext cx="3062696" cy="20417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66970" y="1357804"/>
            <a:ext cx="5092906" cy="1574808"/>
          </a:xfrm>
        </p:spPr>
        <p:txBody>
          <a:bodyPr>
            <a:normAutofit/>
          </a:bodyPr>
          <a:lstStyle/>
          <a:p>
            <a:r>
              <a:rPr lang="en-A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 example: </a:t>
            </a:r>
            <a:br>
              <a:rPr lang="en-A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A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Nelson Mandela</a:t>
            </a:r>
          </a:p>
        </p:txBody>
      </p:sp>
      <p:pic>
        <p:nvPicPr>
          <p:cNvPr id="7" name="Picture Placeholder 6" descr="Nelson Mandel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05" r="1705"/>
          <a:stretch>
            <a:fillRect/>
          </a:stretch>
        </p:blipFill>
        <p:spPr>
          <a:xfrm>
            <a:off x="7563394" y="1985554"/>
            <a:ext cx="2011680" cy="2873829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AU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 hope of a better future - a nation free of racial prejudice - sustained Nelson Mandela during 27 years of imprisonment.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0869" y="2717074"/>
            <a:ext cx="6714307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solidFill>
                  <a:schemeClr val="accent1">
                    <a:lumMod val="75000"/>
                  </a:schemeClr>
                </a:solidFill>
              </a:rPr>
              <a:t>Narratives of hope empower the faint-hearted.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1943" y="3161211"/>
            <a:ext cx="6844937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6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sz="4800" dirty="0"/>
              <a:t>2. Teaching Principles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Hope is not an emotion. It is a way of thinking or a cognitive process.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pPr algn="ctr"/>
            <a:r>
              <a:rPr lang="en-AU" dirty="0"/>
              <a:t>C. R. S</a:t>
            </a:r>
            <a:r>
              <a:rPr lang="en-AU" cap="none" dirty="0"/>
              <a:t>nyder</a:t>
            </a:r>
            <a:endParaRPr lang="en-A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5635" y="1854926"/>
            <a:ext cx="6322422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solidFill>
                  <a:schemeClr val="accent1">
                    <a:lumMod val="75000"/>
                  </a:schemeClr>
                </a:solidFill>
              </a:rPr>
              <a:t>Hope is a combination of setting goals, having the tenacity and perseverance to pursue them, and believing in our own abilities.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porama 3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393" y="1600200"/>
            <a:ext cx="5839097" cy="43793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95852" y="2299062"/>
            <a:ext cx="54210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Hope provides the foundation for resilience. Hope guarantees our future.</a:t>
            </a:r>
          </a:p>
        </p:txBody>
      </p:sp>
      <p:pic>
        <p:nvPicPr>
          <p:cNvPr id="4" name="Picture 3" descr="hope bloc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169" y="2088152"/>
            <a:ext cx="3445908" cy="27842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porama 3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8" y="1319348"/>
            <a:ext cx="8014718" cy="47156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90057" y="3370217"/>
            <a:ext cx="69363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>
                <a:solidFill>
                  <a:schemeClr val="accent1">
                    <a:lumMod val="75000"/>
                  </a:schemeClr>
                </a:solidFill>
              </a:rPr>
              <a:t>Hope is for the Living</a:t>
            </a:r>
          </a:p>
          <a:p>
            <a:endParaRPr lang="en-AU" dirty="0"/>
          </a:p>
          <a:p>
            <a:pPr algn="ctr"/>
            <a:r>
              <a:rPr lang="en-A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https://hopefortomorrow.info/2017/10/26/hope-is-for-the-living/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192</TotalTime>
  <Words>253</Words>
  <Application>Microsoft Office PowerPoint</Application>
  <PresentationFormat>Widescreen</PresentationFormat>
  <Paragraphs>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</vt:lpstr>
      <vt:lpstr>Hope is for the Living</vt:lpstr>
      <vt:lpstr>Hope is for the Living</vt:lpstr>
      <vt:lpstr>Without hope life is sterile, unfruitful. Without it dreams won’t be conceived; destinies won’t be realised.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Storytelling shapes how we think about life. </vt:lpstr>
      <vt:lpstr>An example:  Nelson Mandela</vt:lpstr>
      <vt:lpstr>PowerPoint Presentation</vt:lpstr>
      <vt:lpstr>PowerPoint Presentation</vt:lpstr>
      <vt:lpstr>Hope is not an emotion. It is a way of thinking or a cognitive process.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Robert Rickard</cp:lastModifiedBy>
  <cp:revision>26</cp:revision>
  <dcterms:created xsi:type="dcterms:W3CDTF">2014-09-12T17:24:29Z</dcterms:created>
  <dcterms:modified xsi:type="dcterms:W3CDTF">2021-03-22T09:20:16Z</dcterms:modified>
</cp:coreProperties>
</file>