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handoutMasterIdLst>
    <p:handoutMasterId r:id="rId22"/>
  </p:handoutMasterIdLst>
  <p:sldIdLst>
    <p:sldId id="272" r:id="rId2"/>
    <p:sldId id="273" r:id="rId3"/>
    <p:sldId id="256" r:id="rId4"/>
    <p:sldId id="257" r:id="rId5"/>
    <p:sldId id="258" r:id="rId6"/>
    <p:sldId id="259" r:id="rId7"/>
    <p:sldId id="262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71" r:id="rId16"/>
    <p:sldId id="268" r:id="rId17"/>
    <p:sldId id="269" r:id="rId18"/>
    <p:sldId id="270" r:id="rId19"/>
    <p:sldId id="274" r:id="rId20"/>
  </p:sldIdLst>
  <p:sldSz cx="94694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57" d="100"/>
          <a:sy n="57" d="100"/>
        </p:scale>
        <p:origin x="-2310" y="-438"/>
      </p:cViewPr>
      <p:guideLst>
        <p:guide orient="horz" pos="2160"/>
        <p:guide pos="298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AF5A0-6FE0-46FD-B812-BEDD968C1E87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492C3-6962-4DFB-A642-43A4B3C7BFF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38455-1F6D-4DBE-B179-2EA89B0EAA9D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3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6FAFE-00AE-482F-97A2-664F9DC1BC9D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62038" y="685800"/>
            <a:ext cx="47339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6FAFE-00AE-482F-97A2-664F9DC1BC9D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78778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20576" y="680477"/>
            <a:ext cx="47347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78650" y="680477"/>
            <a:ext cx="28409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8918" y="680477"/>
            <a:ext cx="947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9660" y="680477"/>
            <a:ext cx="947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46944" y="4343400"/>
            <a:ext cx="8049023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46944" y="2834640"/>
            <a:ext cx="8049023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64377" y="5047394"/>
            <a:ext cx="7575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64377" y="4796819"/>
            <a:ext cx="7575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64377" y="4637685"/>
            <a:ext cx="7575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64377" y="4542559"/>
            <a:ext cx="7575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5000816" y="1073888"/>
            <a:ext cx="4475963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87276" y="0"/>
            <a:ext cx="5710800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694160" y="1462447"/>
            <a:ext cx="4114800" cy="123102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6155134" y="0"/>
            <a:ext cx="2840831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6155134" y="4267200"/>
            <a:ext cx="3314304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6155135" y="0"/>
            <a:ext cx="1420415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160068" y="4246565"/>
            <a:ext cx="216514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6155134" y="4267200"/>
            <a:ext cx="1657152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6155134" y="1371600"/>
            <a:ext cx="3314304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6155134" y="1752600"/>
            <a:ext cx="3314304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025856" y="4267200"/>
            <a:ext cx="5129279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52385" y="4267200"/>
            <a:ext cx="5523838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79880" y="2438400"/>
            <a:ext cx="5839486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79880" y="2133600"/>
            <a:ext cx="5839486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734719" y="4267200"/>
            <a:ext cx="1420415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062" y="1351672"/>
            <a:ext cx="5921555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376085" y="402266"/>
            <a:ext cx="8806578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061" y="512064"/>
            <a:ext cx="844673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84761" y="680477"/>
            <a:ext cx="28409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25740" y="680477"/>
            <a:ext cx="28409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64411" y="680477"/>
            <a:ext cx="947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93668" y="680477"/>
            <a:ext cx="947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18290" y="680477"/>
            <a:ext cx="37877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73" y="512064"/>
            <a:ext cx="8522494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871" y="1770503"/>
            <a:ext cx="418233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1030" y="1770503"/>
            <a:ext cx="418233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7"/>
            <a:ext cx="9182662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1" y="512064"/>
            <a:ext cx="8049023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471" y="1809750"/>
            <a:ext cx="4183980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810344" y="1809750"/>
            <a:ext cx="418562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73471" y="2459037"/>
            <a:ext cx="4183980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0344" y="2459037"/>
            <a:ext cx="418562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90914" y="680477"/>
            <a:ext cx="47347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8989" y="680477"/>
            <a:ext cx="28409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9258" y="680477"/>
            <a:ext cx="947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47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55101" y="680477"/>
            <a:ext cx="28409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96080" y="680477"/>
            <a:ext cx="28409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34749" y="680477"/>
            <a:ext cx="947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64007" y="680477"/>
            <a:ext cx="947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88630" y="680477"/>
            <a:ext cx="37877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944" y="512064"/>
            <a:ext cx="8049023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208" y="273050"/>
            <a:ext cx="8522494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0208" y="1435100"/>
            <a:ext cx="2604096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51039" y="1435100"/>
            <a:ext cx="5681663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1130" y="0"/>
            <a:ext cx="909066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76122" y="1885028"/>
            <a:ext cx="9095198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819982" y="1216914"/>
            <a:ext cx="132763" cy="133038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46944" y="441253"/>
            <a:ext cx="7102079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30" y="1893781"/>
            <a:ext cx="909066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46944" y="1150144"/>
            <a:ext cx="7102079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977805" y="1369314"/>
            <a:ext cx="132763" cy="133038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618566" y="1472477"/>
            <a:ext cx="132763" cy="133038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07519" y="55499"/>
            <a:ext cx="2209536" cy="365125"/>
          </a:xfrm>
        </p:spPr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46944" y="55499"/>
            <a:ext cx="5760575" cy="365125"/>
          </a:xfrm>
        </p:spPr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17056" y="55499"/>
            <a:ext cx="473471" cy="365125"/>
          </a:xfrm>
        </p:spPr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5342" y="274641"/>
            <a:ext cx="2051711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296" y="274641"/>
            <a:ext cx="6076223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78778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64377" y="5047394"/>
            <a:ext cx="7575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64377" y="4796819"/>
            <a:ext cx="7575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64377" y="4637685"/>
            <a:ext cx="7575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64377" y="4542559"/>
            <a:ext cx="7575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20576" y="680477"/>
            <a:ext cx="47347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78650" y="680477"/>
            <a:ext cx="28409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8918" y="680477"/>
            <a:ext cx="947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9660" y="680477"/>
            <a:ext cx="947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46944" y="512064"/>
            <a:ext cx="8049023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46944" y="1783560"/>
            <a:ext cx="8049023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707519" y="6416677"/>
            <a:ext cx="2209536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73026AE-CD41-4271-B66E-3FED3B85D45E}" type="datetimeFigureOut">
              <a:rPr lang="en-AU" smtClean="0"/>
              <a:pPr/>
              <a:t>12/12/2017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46944" y="6416677"/>
            <a:ext cx="576057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917056" y="6416677"/>
            <a:ext cx="4734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13431F8-4C25-4128-9131-6A018A832F3E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inmagine.com/tt086/tt3601776-photo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8295" y="1196752"/>
            <a:ext cx="741682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AU" sz="2800" dirty="0" smtClean="0"/>
              <a:t>          </a:t>
            </a:r>
            <a:r>
              <a:rPr lang="en-AU" sz="4000" dirty="0" smtClean="0">
                <a:solidFill>
                  <a:srgbClr val="002060"/>
                </a:solidFill>
              </a:rPr>
              <a:t>UNDERSTANDING SUICIDE</a:t>
            </a:r>
            <a:endParaRPr lang="en-AU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4479" y="3284984"/>
            <a:ext cx="4536504" cy="584775"/>
          </a:xfrm>
          <a:prstGeom prst="rect">
            <a:avLst/>
          </a:prstGeom>
          <a:scene3d>
            <a:camera prst="isometricOffAxis2Left"/>
            <a:lightRig rig="threePt" dir="t"/>
          </a:scene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AU" dirty="0" smtClean="0"/>
              <a:t>                         </a:t>
            </a:r>
            <a:r>
              <a:rPr lang="en-AU" sz="3200" dirty="0" smtClean="0">
                <a:solidFill>
                  <a:srgbClr val="002060"/>
                </a:solidFill>
              </a:rPr>
              <a:t>A Workshop</a:t>
            </a:r>
            <a:endParaRPr lang="en-AU" sz="32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8735" y="5517232"/>
            <a:ext cx="3816424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rgbClr val="002060"/>
                </a:solidFill>
              </a:rPr>
              <a:t>       Presented by Bruce Rickard </a:t>
            </a:r>
            <a:endParaRPr lang="en-A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upload.wikimedia.org/wikipedia/commons/thumb/0/07/Patrick_McGorry_2010.jpg/150px-Patrick_McGorry_2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2991" y="4149080"/>
            <a:ext cx="1522479" cy="2283719"/>
          </a:xfrm>
          <a:prstGeom prst="rect">
            <a:avLst/>
          </a:prstGeom>
          <a:noFill/>
        </p:spPr>
      </p:pic>
      <p:pic>
        <p:nvPicPr>
          <p:cNvPr id="1030" name="Picture 6" descr="Pat McGorry, Copyright University of Sydne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287" y="836712"/>
            <a:ext cx="2968528" cy="194421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422351" y="4437112"/>
            <a:ext cx="47339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2000" dirty="0" smtClean="0"/>
              <a:t>Suicide is a silent killer whose footprints are actively concealed by a frightened and often judgmental society. </a:t>
            </a:r>
            <a:endParaRPr lang="en-AU" sz="2000" dirty="0"/>
          </a:p>
        </p:txBody>
      </p:sp>
      <p:sp>
        <p:nvSpPr>
          <p:cNvPr id="8" name="Rectangle 7"/>
          <p:cNvSpPr/>
          <p:nvPr/>
        </p:nvSpPr>
        <p:spPr>
          <a:xfrm>
            <a:off x="4230663" y="1340768"/>
            <a:ext cx="47339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 smtClean="0"/>
              <a:t>Patrick McGorry, former Australian of the Year (2010) and a leading advocate for mental health issues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4343400"/>
            <a:ext cx="9469438" cy="1974850"/>
          </a:xfrm>
        </p:spPr>
        <p:txBody>
          <a:bodyPr/>
          <a:lstStyle/>
          <a:p>
            <a:r>
              <a:rPr lang="en-AU" dirty="0" smtClean="0"/>
              <a:t>       UNDERSTANDING SUICIDE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573016"/>
            <a:ext cx="9469438" cy="770384"/>
          </a:xfrm>
        </p:spPr>
        <p:txBody>
          <a:bodyPr/>
          <a:lstStyle/>
          <a:p>
            <a:pPr>
              <a:buNone/>
            </a:pPr>
            <a:r>
              <a:rPr lang="en-AU" dirty="0" smtClean="0"/>
              <a:t>                                         A Brief Overview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  Touched by suicide</a:t>
            </a:r>
            <a:endParaRPr lang="en-AU" dirty="0"/>
          </a:p>
        </p:txBody>
      </p:sp>
      <p:pic>
        <p:nvPicPr>
          <p:cNvPr id="4" name="t1126307" descr="http://cdn5.fotosearch.com/bthumb/DSN/DSN101/1770161.jpg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923" y="1700809"/>
            <a:ext cx="2462284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765298" y="1988852"/>
            <a:ext cx="4697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2000" b="1" i="1" dirty="0" smtClean="0"/>
          </a:p>
          <a:p>
            <a:r>
              <a:rPr lang="en-AU" sz="2000" b="1" i="1" dirty="0" smtClean="0"/>
              <a:t>The ripple effect:</a:t>
            </a:r>
          </a:p>
          <a:p>
            <a:endParaRPr lang="en-AU" sz="2000" b="1" i="1" dirty="0" smtClean="0"/>
          </a:p>
          <a:p>
            <a:endParaRPr lang="en-AU" sz="2000" b="1" i="1" dirty="0" smtClean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765299" y="3179590"/>
            <a:ext cx="484710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Each suicide leaves behind on average six to ten survivors - husbands, wives, parents, children, siblings, other close friends or family members.</a:t>
            </a:r>
            <a:endParaRPr kumimoji="0" lang="en-A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   Defining suicide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784350"/>
            <a:ext cx="9469438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AU" b="1" i="1" dirty="0" smtClean="0"/>
              <a:t>    What is suicide?</a:t>
            </a:r>
            <a:r>
              <a:rPr lang="en-AU" i="1" dirty="0" smtClean="0"/>
              <a:t> </a:t>
            </a:r>
            <a:endParaRPr lang="en-AU" dirty="0" smtClean="0"/>
          </a:p>
          <a:p>
            <a:pPr>
              <a:buNone/>
            </a:pPr>
            <a:r>
              <a:rPr lang="en-AU" dirty="0" smtClean="0"/>
              <a:t>    Suicide refers to death as a result of self-inflicted harm where the intention was to die.</a:t>
            </a:r>
          </a:p>
          <a:p>
            <a:pPr>
              <a:buNone/>
            </a:pPr>
            <a:r>
              <a:rPr lang="en-AU" dirty="0" smtClean="0"/>
              <a:t>                                                          </a:t>
            </a:r>
            <a:r>
              <a:rPr lang="en-AU" sz="2800" dirty="0" smtClean="0"/>
              <a:t>(</a:t>
            </a:r>
            <a:r>
              <a:rPr lang="en-AU" sz="2000" dirty="0" smtClean="0"/>
              <a:t>Response Ability Website</a:t>
            </a:r>
            <a:r>
              <a:rPr lang="en-AU" sz="2800" dirty="0" smtClean="0"/>
              <a:t>)</a:t>
            </a:r>
            <a:r>
              <a:rPr lang="en-AU" dirty="0" smtClean="0"/>
              <a:t> </a:t>
            </a:r>
          </a:p>
          <a:p>
            <a:pPr>
              <a:buNone/>
            </a:pPr>
            <a:r>
              <a:rPr lang="en-AU" dirty="0" smtClean="0"/>
              <a:t>  </a:t>
            </a:r>
          </a:p>
          <a:p>
            <a:pPr>
              <a:buNone/>
            </a:pPr>
            <a:r>
              <a:rPr lang="en-AU" dirty="0" smtClean="0"/>
              <a:t>    Suicide is any self-injurious act intended to end one’s life which results in death. It is defined as death by self-inflicted, intentional injury.</a:t>
            </a:r>
          </a:p>
          <a:p>
            <a:pPr>
              <a:buNone/>
            </a:pPr>
            <a:r>
              <a:rPr lang="en-AU" dirty="0" smtClean="0"/>
              <a:t>                                                  </a:t>
            </a:r>
            <a:r>
              <a:rPr lang="en-AU" sz="2800" dirty="0" smtClean="0"/>
              <a:t> (</a:t>
            </a:r>
            <a:r>
              <a:rPr lang="en-AU" sz="2000" dirty="0" smtClean="0"/>
              <a:t>Counselling Connections Website</a:t>
            </a:r>
            <a:r>
              <a:rPr lang="en-AU" sz="2800" dirty="0" smtClean="0"/>
              <a:t>)</a:t>
            </a:r>
            <a:r>
              <a:rPr lang="en-AU" dirty="0" smtClean="0"/>
              <a:t>   </a:t>
            </a: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The search for answers</a:t>
            </a:r>
            <a:endParaRPr lang="en-AU" dirty="0"/>
          </a:p>
        </p:txBody>
      </p:sp>
      <p:pic>
        <p:nvPicPr>
          <p:cNvPr id="4" name="olib-tt3601776" descr="http://images.inmagine.com/168nwm/tetraimages/tt086/tt3601776.jpg">
            <a:hlinkClick r:id="rId2"/>
          </p:cNvPr>
          <p:cNvPicPr>
            <a:picLocks noGrp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806" y="1844824"/>
            <a:ext cx="3506043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660149" y="2564904"/>
            <a:ext cx="43996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i="1" dirty="0" smtClean="0"/>
              <a:t>Finding answers:</a:t>
            </a:r>
          </a:p>
          <a:p>
            <a:endParaRPr lang="en-AU" sz="2000" b="1" i="1" dirty="0" smtClean="0"/>
          </a:p>
          <a:p>
            <a:r>
              <a:rPr lang="en-AU" dirty="0" smtClean="0"/>
              <a:t>Understanding the death of a friend or loved one to suicide is like trying to solve a jigsaw puzzle. Sadly, some of the pieces will never be found.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Candidates for suicide</a:t>
            </a:r>
            <a:endParaRPr lang="en-AU" dirty="0"/>
          </a:p>
        </p:txBody>
      </p:sp>
      <p:pic>
        <p:nvPicPr>
          <p:cNvPr id="4" name="Content Placeholder 3" descr="lots_of_people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35807" y="2204865"/>
            <a:ext cx="3341671" cy="3227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660149" y="2492897"/>
            <a:ext cx="41759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b="1" i="1" dirty="0" smtClean="0"/>
              <a:t>Suicide knows no boundaries.</a:t>
            </a:r>
          </a:p>
          <a:p>
            <a:pPr>
              <a:buNone/>
            </a:pPr>
            <a:endParaRPr lang="en-AU" b="1" i="1" dirty="0" smtClean="0"/>
          </a:p>
          <a:p>
            <a:pPr>
              <a:buNone/>
            </a:pPr>
            <a:r>
              <a:rPr lang="en-AU" dirty="0" smtClean="0"/>
              <a:t>No matter what a person’s social or economic status, religion, education, IQ, race, gender or age, suicide strikes within them all.</a:t>
            </a:r>
          </a:p>
          <a:p>
            <a:pPr>
              <a:buNone/>
            </a:pPr>
            <a:endParaRPr lang="en-AU" sz="1400" i="1" dirty="0" smtClean="0"/>
          </a:p>
          <a:p>
            <a:pPr>
              <a:buNone/>
            </a:pPr>
            <a:r>
              <a:rPr lang="en-AU" sz="1400" i="1" dirty="0" smtClean="0"/>
              <a:t>(Beverly Cobain &amp; Jean Larch ‘Dying to Be Free’)</a:t>
            </a:r>
            <a:endParaRPr lang="en-AU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    Pioneer thinker </a:t>
            </a:r>
            <a:endParaRPr lang="en-AU" dirty="0"/>
          </a:p>
        </p:txBody>
      </p:sp>
      <p:pic>
        <p:nvPicPr>
          <p:cNvPr id="4" name="Content Placeholder 3" descr="Emile_Durkheim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84922" y="1988840"/>
            <a:ext cx="2570769" cy="351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914441" y="2132869"/>
            <a:ext cx="4772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Emile Durkheim  (1858 – 1917)            </a:t>
            </a:r>
          </a:p>
          <a:p>
            <a:r>
              <a:rPr lang="en-AU" dirty="0" smtClean="0"/>
              <a:t> French Sociologist</a:t>
            </a:r>
          </a:p>
        </p:txBody>
      </p:sp>
      <p:sp>
        <p:nvSpPr>
          <p:cNvPr id="7" name="Rectangle 6"/>
          <p:cNvSpPr/>
          <p:nvPr/>
        </p:nvSpPr>
        <p:spPr>
          <a:xfrm>
            <a:off x="7920486" y="2375972"/>
            <a:ext cx="239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>
                <a:solidFill>
                  <a:prstClr val="black"/>
                </a:solidFill>
              </a:rPr>
              <a:t> </a:t>
            </a:r>
            <a:endParaRPr lang="en-AU" dirty="0"/>
          </a:p>
        </p:txBody>
      </p:sp>
      <p:sp>
        <p:nvSpPr>
          <p:cNvPr id="8" name="Rectangle 7"/>
          <p:cNvSpPr/>
          <p:nvPr/>
        </p:nvSpPr>
        <p:spPr>
          <a:xfrm>
            <a:off x="3914445" y="3068960"/>
            <a:ext cx="4921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Asserted that suicide did not take place in isolation, but was instead a consequence of the interplay between the individual and societal pressures and influences.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  The suicidal mind</a:t>
            </a:r>
            <a:endParaRPr lang="en-AU" dirty="0"/>
          </a:p>
        </p:txBody>
      </p:sp>
      <p:pic>
        <p:nvPicPr>
          <p:cNvPr id="4" name="Content Placeholder 3" descr="12285732-a-graphic-of-a-male-head-silhouette-with-a-white-brain-area-isolated-on-a-solid-white-background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10365" y="1916832"/>
            <a:ext cx="150893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243304" y="1916832"/>
            <a:ext cx="3579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="1" i="1" dirty="0" smtClean="0"/>
              <a:t>The Suicidal Mind.</a:t>
            </a:r>
          </a:p>
        </p:txBody>
      </p:sp>
      <p:sp>
        <p:nvSpPr>
          <p:cNvPr id="6" name="Oval 5"/>
          <p:cNvSpPr/>
          <p:nvPr/>
        </p:nvSpPr>
        <p:spPr>
          <a:xfrm>
            <a:off x="3094166" y="2492896"/>
            <a:ext cx="5443668" cy="19442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 smtClean="0">
                <a:latin typeface="Calibri" pitchFamily="34" charset="0"/>
              </a:rPr>
              <a:t>     Attempting to decipher precisely</a:t>
            </a:r>
          </a:p>
          <a:p>
            <a:r>
              <a:rPr lang="en-AU" dirty="0" smtClean="0">
                <a:latin typeface="Calibri" pitchFamily="34" charset="0"/>
              </a:rPr>
              <a:t>     the thoughts of the suicide victim</a:t>
            </a:r>
          </a:p>
          <a:p>
            <a:r>
              <a:rPr lang="en-AU" dirty="0" smtClean="0">
                <a:latin typeface="Calibri" pitchFamily="34" charset="0"/>
              </a:rPr>
              <a:t>     is much like trying to understand a</a:t>
            </a:r>
          </a:p>
          <a:p>
            <a:r>
              <a:rPr lang="en-AU" dirty="0" smtClean="0">
                <a:latin typeface="Calibri" pitchFamily="34" charset="0"/>
              </a:rPr>
              <a:t>     foreign language by eavesdropping</a:t>
            </a:r>
          </a:p>
          <a:p>
            <a:r>
              <a:rPr lang="en-AU" dirty="0" smtClean="0">
                <a:latin typeface="Calibri" pitchFamily="34" charset="0"/>
              </a:rPr>
              <a:t>     on a conversation.</a:t>
            </a:r>
            <a:endParaRPr lang="en-AU" dirty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8176" y="4941168"/>
            <a:ext cx="62639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/>
              <a:t>Psychache –</a:t>
            </a:r>
            <a:r>
              <a:rPr lang="en-AU" dirty="0" smtClean="0"/>
              <a:t> psychological pain. The hurt , anguish, or ache that takes hold in the mind.     </a:t>
            </a:r>
          </a:p>
          <a:p>
            <a:r>
              <a:rPr lang="en-AU" dirty="0" smtClean="0"/>
              <a:t>                                 </a:t>
            </a:r>
            <a:r>
              <a:rPr lang="en-AU" sz="1400" i="1" dirty="0" smtClean="0"/>
              <a:t>The Suicidal Mind</a:t>
            </a:r>
            <a:r>
              <a:rPr lang="en-AU" sz="1400" dirty="0" smtClean="0"/>
              <a:t>       Edwin S. Shneidman   </a:t>
            </a:r>
            <a:endParaRPr lang="en-A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  The suicidal mind</a:t>
            </a:r>
            <a:endParaRPr lang="en-AU" dirty="0"/>
          </a:p>
        </p:txBody>
      </p:sp>
      <p:pic>
        <p:nvPicPr>
          <p:cNvPr id="4" name="Picture 2" descr="C:\Users\Owner\AppData\Local\Microsoft\Windows\Temporary Internet Files\Content.IE5\VOSD1P2H\MP900448626[1]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3971" y="4221089"/>
            <a:ext cx="2758640" cy="199678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34038" y="4653136"/>
            <a:ext cx="469785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sz="2000" dirty="0" smtClean="0"/>
          </a:p>
          <a:p>
            <a:r>
              <a:rPr lang="en-AU" dirty="0" smtClean="0"/>
              <a:t>Suicide is viewed as the only solution to ending one’s pain.  </a:t>
            </a:r>
          </a:p>
          <a:p>
            <a:endParaRPr lang="en-AU" dirty="0" smtClean="0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840026" y="2024553"/>
            <a:ext cx="4548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1400" dirty="0" smtClean="0">
                <a:latin typeface="Calibri" pitchFamily="34" charset="0"/>
                <a:cs typeface="Times New Roman" pitchFamily="18" charset="0"/>
              </a:rPr>
              <a:t>        </a:t>
            </a:r>
            <a:r>
              <a:rPr kumimoji="0" lang="en-A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Ambivalence   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91123" y="5338007"/>
            <a:ext cx="45488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38256" y="2132856"/>
            <a:ext cx="44356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                               </a:t>
            </a:r>
          </a:p>
          <a:p>
            <a:r>
              <a:rPr lang="en-AU" dirty="0" smtClean="0"/>
              <a:t>A person at risk can have reasons for living and reasons for dying simultaneously.</a:t>
            </a:r>
            <a:endParaRPr lang="en-AU" dirty="0"/>
          </a:p>
        </p:txBody>
      </p:sp>
      <p:sp>
        <p:nvSpPr>
          <p:cNvPr id="10" name="Rectangle 9"/>
          <p:cNvSpPr/>
          <p:nvPr/>
        </p:nvSpPr>
        <p:spPr>
          <a:xfrm>
            <a:off x="708596" y="4869160"/>
            <a:ext cx="473389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 smtClean="0"/>
              <a:t>                               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484922" y="4509120"/>
            <a:ext cx="4175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  Tunnel Vision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 descr="k12692633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90303" y="1700808"/>
            <a:ext cx="2156553" cy="215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Identifying suicide risk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782468" y="1484786"/>
            <a:ext cx="79783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i="1" dirty="0" smtClean="0"/>
              <a:t>                                    “The Interpersonal Theory of Suicide”</a:t>
            </a:r>
            <a:endParaRPr lang="en-AU" sz="2000" b="1" i="1" dirty="0"/>
          </a:p>
        </p:txBody>
      </p:sp>
      <p:pic>
        <p:nvPicPr>
          <p:cNvPr id="3" name="Picture 2" descr="C:\Users\Owner\Documents\suicide-risk-ch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447" y="2492896"/>
            <a:ext cx="4953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Perceived burdensomeness</a:t>
            </a:r>
            <a:endParaRPr lang="en-AU" dirty="0"/>
          </a:p>
        </p:txBody>
      </p:sp>
      <p:sp>
        <p:nvSpPr>
          <p:cNvPr id="9" name="Content Placeholder 8"/>
          <p:cNvSpPr>
            <a:spLocks noGrp="1"/>
          </p:cNvSpPr>
          <p:nvPr>
            <p:ph idx="4294967295"/>
          </p:nvPr>
        </p:nvSpPr>
        <p:spPr>
          <a:xfrm>
            <a:off x="708596" y="1784350"/>
            <a:ext cx="8760842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AU" dirty="0" smtClean="0"/>
              <a:t>                       </a:t>
            </a:r>
            <a:r>
              <a:rPr lang="en-AU" sz="2400" dirty="0" smtClean="0"/>
              <a:t>                           </a:t>
            </a:r>
          </a:p>
          <a:p>
            <a:pPr>
              <a:buNone/>
            </a:pPr>
            <a:r>
              <a:rPr lang="en-AU" sz="2400" dirty="0" smtClean="0"/>
              <a:t>                                                         The view that one’s existence </a:t>
            </a:r>
          </a:p>
          <a:p>
            <a:pPr>
              <a:buNone/>
            </a:pPr>
            <a:r>
              <a:rPr lang="en-AU" sz="2400" dirty="0" smtClean="0"/>
              <a:t>                                                         burdens family, friends, </a:t>
            </a:r>
          </a:p>
          <a:p>
            <a:pPr>
              <a:buNone/>
            </a:pPr>
            <a:r>
              <a:rPr lang="en-AU" sz="2400" dirty="0" smtClean="0"/>
              <a:t>                                                         and society.</a:t>
            </a:r>
          </a:p>
          <a:p>
            <a:pPr>
              <a:buNone/>
            </a:pPr>
            <a:endParaRPr lang="en-AU" sz="2400" dirty="0" smtClean="0"/>
          </a:p>
          <a:p>
            <a:pPr>
              <a:buNone/>
            </a:pPr>
            <a:endParaRPr lang="en-AU" sz="2400" dirty="0" smtClean="0"/>
          </a:p>
          <a:p>
            <a:pPr>
              <a:buNone/>
            </a:pPr>
            <a:endParaRPr lang="en-AU" sz="2400" dirty="0" smtClean="0"/>
          </a:p>
          <a:p>
            <a:pPr>
              <a:buNone/>
            </a:pPr>
            <a:endParaRPr lang="en-AU" sz="2400" dirty="0" smtClean="0"/>
          </a:p>
          <a:p>
            <a:pPr>
              <a:buNone/>
            </a:pPr>
            <a:endParaRPr lang="en-AU" sz="2400" dirty="0" smtClean="0"/>
          </a:p>
          <a:p>
            <a:pPr>
              <a:buNone/>
            </a:pPr>
            <a:r>
              <a:rPr lang="en-AU" sz="2400" dirty="0" smtClean="0"/>
              <a:t>  </a:t>
            </a:r>
            <a:endParaRPr lang="en-AU" sz="2400" dirty="0"/>
          </a:p>
        </p:txBody>
      </p:sp>
      <p:pic>
        <p:nvPicPr>
          <p:cNvPr id="1029" name="Picture 5" descr="http://us.cdn3.123rf.com/168nwm/tawng/tawng1305/tawng130500007/19902945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901" y="1772816"/>
            <a:ext cx="3281115" cy="2376264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1603290" y="4725144"/>
            <a:ext cx="6113743" cy="136815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1752405" y="4797152"/>
            <a:ext cx="603918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              </a:t>
            </a:r>
            <a:r>
              <a:rPr lang="en-AU" i="1" dirty="0" smtClean="0"/>
              <a:t>“I make things worse for the people in my life.”</a:t>
            </a:r>
          </a:p>
          <a:p>
            <a:r>
              <a:rPr lang="en-AU" i="1" dirty="0" smtClean="0"/>
              <a:t>                                                </a:t>
            </a:r>
            <a:r>
              <a:rPr lang="en-AU" sz="2000" i="1" dirty="0" smtClean="0"/>
              <a:t> LIABILITY</a:t>
            </a:r>
          </a:p>
          <a:p>
            <a:r>
              <a:rPr lang="en-AU" i="1" dirty="0" smtClean="0"/>
              <a:t>                                              “I am useless.”</a:t>
            </a:r>
            <a:endParaRPr lang="en-AU" dirty="0" smtClean="0"/>
          </a:p>
          <a:p>
            <a:r>
              <a:rPr lang="en-AU" dirty="0" smtClean="0"/>
              <a:t>                                            </a:t>
            </a:r>
            <a:r>
              <a:rPr lang="en-AU" sz="2000" dirty="0" smtClean="0"/>
              <a:t>SELF-HATRED</a:t>
            </a:r>
            <a:endParaRPr lang="en-A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Thwarted belongingness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9480" y="1784350"/>
            <a:ext cx="8909958" cy="4572000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AU" sz="2000" dirty="0" smtClean="0"/>
              <a:t>                                                                              </a:t>
            </a:r>
          </a:p>
          <a:p>
            <a:pPr>
              <a:buNone/>
            </a:pPr>
            <a:r>
              <a:rPr lang="en-AU" sz="2000" dirty="0" smtClean="0"/>
              <a:t>                                                           </a:t>
            </a:r>
          </a:p>
          <a:p>
            <a:pPr algn="ctr">
              <a:buNone/>
            </a:pPr>
            <a:r>
              <a:rPr lang="en-AU" sz="2000" dirty="0" smtClean="0"/>
              <a:t>                                                          The feeling that one is alienated from </a:t>
            </a:r>
          </a:p>
          <a:p>
            <a:pPr algn="ctr">
              <a:buNone/>
            </a:pPr>
            <a:r>
              <a:rPr lang="en-AU" sz="2000" dirty="0" smtClean="0"/>
              <a:t>      others                                                       others and not an integral part </a:t>
            </a:r>
          </a:p>
          <a:p>
            <a:pPr algn="ctr">
              <a:buNone/>
            </a:pPr>
            <a:r>
              <a:rPr lang="en-AU" sz="2000" dirty="0" smtClean="0"/>
              <a:t>       circle of                                                  of a family,  friends, </a:t>
            </a:r>
          </a:p>
          <a:p>
            <a:pPr algn="ctr">
              <a:buNone/>
            </a:pPr>
            <a:r>
              <a:rPr lang="en-AU" sz="2000" dirty="0" smtClean="0"/>
              <a:t>                                                                                                    or other valued group. </a:t>
            </a:r>
          </a:p>
          <a:p>
            <a:pPr>
              <a:buNone/>
            </a:pPr>
            <a:endParaRPr lang="en-AU" sz="2000" dirty="0" smtClean="0"/>
          </a:p>
          <a:p>
            <a:pPr lvl="1" algn="just">
              <a:buNone/>
            </a:pPr>
            <a:r>
              <a:rPr lang="en-AU" sz="1600" dirty="0" smtClean="0"/>
              <a:t>                                         </a:t>
            </a:r>
          </a:p>
          <a:p>
            <a:pPr lvl="1" algn="just">
              <a:buNone/>
            </a:pPr>
            <a:r>
              <a:rPr lang="en-AU" sz="1600" dirty="0" smtClean="0"/>
              <a:t>                                          </a:t>
            </a:r>
          </a:p>
        </p:txBody>
      </p:sp>
      <p:pic>
        <p:nvPicPr>
          <p:cNvPr id="1026" name="Picture 2" descr="C:\Users\Owner\Desktop\canstock12597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759" y="1729595"/>
            <a:ext cx="3571908" cy="2275481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1976079" y="4797152"/>
            <a:ext cx="5740954" cy="136815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>
              <a:buNone/>
            </a:pPr>
            <a:endParaRPr lang="en-AU" sz="16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348868" y="5013176"/>
            <a:ext cx="4995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None/>
            </a:pPr>
            <a:r>
              <a:rPr lang="en-AU" dirty="0" smtClean="0"/>
              <a:t>Loneliness – too few social connections</a:t>
            </a:r>
          </a:p>
          <a:p>
            <a:pPr lvl="1">
              <a:buNone/>
            </a:pPr>
            <a:endParaRPr lang="en-AU" dirty="0" smtClean="0"/>
          </a:p>
          <a:p>
            <a:pPr lvl="1">
              <a:buNone/>
            </a:pPr>
            <a:r>
              <a:rPr lang="en-AU" dirty="0" smtClean="0"/>
              <a:t>Absence of reciprocally caring relationships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Acquired capacity for suicide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20169" y="1784350"/>
            <a:ext cx="8049269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AU" sz="2000" dirty="0" smtClean="0"/>
              <a:t>                                       </a:t>
            </a:r>
          </a:p>
          <a:p>
            <a:pPr>
              <a:buNone/>
            </a:pPr>
            <a:r>
              <a:rPr lang="en-AU" sz="2000" dirty="0" smtClean="0"/>
              <a:t>                                           “Humans are not wired for self-destruction.”</a:t>
            </a:r>
          </a:p>
          <a:p>
            <a:pPr>
              <a:buNone/>
            </a:pPr>
            <a:endParaRPr lang="en-AU" sz="2000" dirty="0" smtClean="0"/>
          </a:p>
          <a:p>
            <a:pPr>
              <a:buNone/>
            </a:pPr>
            <a:r>
              <a:rPr lang="en-AU" sz="2000" dirty="0" smtClean="0"/>
              <a:t>                                          </a:t>
            </a:r>
          </a:p>
          <a:p>
            <a:pPr>
              <a:buNone/>
            </a:pPr>
            <a:r>
              <a:rPr lang="en-AU" sz="2000" dirty="0" smtClean="0"/>
              <a:t>                                           </a:t>
            </a:r>
            <a:r>
              <a:rPr lang="en-US" sz="2000" dirty="0" smtClean="0"/>
              <a:t>Self preservation is the protection of oneself         </a:t>
            </a:r>
          </a:p>
          <a:p>
            <a:pPr>
              <a:buNone/>
            </a:pPr>
            <a:r>
              <a:rPr lang="en-US" sz="2000" dirty="0" smtClean="0"/>
              <a:t>                                                         from harm or destruction. </a:t>
            </a:r>
          </a:p>
          <a:p>
            <a:pPr>
              <a:buNone/>
            </a:pPr>
            <a:r>
              <a:rPr lang="en-US" sz="2000" dirty="0" smtClean="0"/>
              <a:t>                                            It is also the innate desire to stay alive.</a:t>
            </a:r>
            <a:endParaRPr lang="en-AU" sz="2000" dirty="0" smtClean="0"/>
          </a:p>
          <a:p>
            <a:pPr>
              <a:buNone/>
            </a:pPr>
            <a:endParaRPr lang="en-AU" sz="2000" dirty="0" smtClean="0"/>
          </a:p>
          <a:p>
            <a:pPr>
              <a:buNone/>
            </a:pPr>
            <a:endParaRPr lang="en-AU" sz="2000" dirty="0" smtClean="0"/>
          </a:p>
          <a:p>
            <a:pPr>
              <a:buNone/>
            </a:pPr>
            <a:r>
              <a:rPr lang="en-AU" sz="2000" dirty="0" smtClean="0"/>
              <a:t> </a:t>
            </a:r>
          </a:p>
          <a:p>
            <a:pPr>
              <a:buNone/>
            </a:pPr>
            <a:r>
              <a:rPr lang="en-AU" sz="2000" dirty="0" smtClean="0"/>
              <a:t>An acquired capacity for suicide involves a lowered fear of death</a:t>
            </a:r>
          </a:p>
          <a:p>
            <a:pPr>
              <a:buNone/>
            </a:pPr>
            <a:r>
              <a:rPr lang="en-AU" sz="2000" dirty="0" smtClean="0"/>
              <a:t> and an increased physical pain tolerance. </a:t>
            </a:r>
          </a:p>
          <a:p>
            <a:pPr>
              <a:buNone/>
            </a:pPr>
            <a:endParaRPr lang="en-AU" sz="2000" dirty="0"/>
          </a:p>
        </p:txBody>
      </p:sp>
      <p:pic>
        <p:nvPicPr>
          <p:cNvPr id="2050" name="Picture 2" descr="C:\Users\Owner\Desktop\k15285981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58762" y="1772816"/>
            <a:ext cx="2712414" cy="2748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     Risk factors</a:t>
            </a:r>
            <a:endParaRPr lang="en-AU" dirty="0"/>
          </a:p>
        </p:txBody>
      </p:sp>
      <p:sp>
        <p:nvSpPr>
          <p:cNvPr id="1026" name="AutoShape 2" descr="data:image/jpeg;base64,/9j/4AAQSkZJRgABAQAAAQABAAD/2wCEAAkGBxQTEhUUExQUFBUWGR0ZGRYYFx0gHhwcHB4eGRwgHR4cHCggHxwlICAfITEhJSkrLjowHB8zODMsNygtLisBCgoKDg0OGxAQGywkICQ0LC8sNCw0LCwsLDQsLCwsLCwsLCwsLCwsLCwsLCwsLCwsLCwsLCwsLCwsLCwsLCwsLP/AABEIAIgAiAMBEQACEQEDEQH/xAAbAAACAwEBAQAAAAAAAAAAAAAEBQIDBgEHAP/EAD8QAAICAAUCBQICBwUHBQAAAAECAxEABBIhMQVBBhMiUWFxkTKBBxQjQlKh8GKCscHRFSQzcpLh8RZDY4PS/8QAGgEAAgMBAQAAAAAAAAAAAAAAAgMBBAUABv/EADURAAEEAAQCCAUEAgMBAAAAAAEAAgMRBBIhMUFREyJhcYGRocEFFDKx8CPR4fFiciRCUhX/2gAMAwEAAhEDEQA/APY4YAPnHEpYZrSuJwNo9lUy7YglAUF1LpgkSizJR1en3H1HGJtImw+ZtkpT0Ut3x2pVTDg5qtO58wQCVUsR2FWfpZA++Co0tJvWNbX+a8VmcufOY0223l2C3otWGo35iEuLDWV2HOFBlnVaDuo0c+Ov4PRaXKZcIgRRsP8APnD2gN2VJzsxJ5+K7maCksaA74m0qQhrdUJkYTINV0Ox98C51BJiaXahYTqbZhszJHEmXnhWzGiPCVNA6jJZZwb4Cr25xv4aPDxwBxtjjuadfhsPMpU7HuOptUdAyBzbOnltlygDpmIA6oHJ4CSAAsOfTyLG2H4mX5ZoObMDpTquu8ajxS2R3qQtX0XJidD5qvHLFIUk0akWR46pwpFEMKN9uLNYzJ5nROptEEaXRIB4WrHy7X72ieu5x8uyMo/Y+pmA0WW50/tJFABWyNNm/jGbJI61p4eCKQGz1uF3XoChum9MkpQEplbzfPdidbX6TpJsFo2YMK9hvgALTZZRd3pyHLldJplujQpsE1DYAMAQArMyACq9OogH2oYYIgqbsVI/jr+cUZFEzG+MS+gq4a526R9M8SaQI3jlNPLqclaEaEtr5srvpHfY+2KYlHFbEuFF5w4evltwVv8A6nJBIy0moKLQsoIkLaRGfZjyG42Ix3SgnRJGDG2cevnspDrojZlEcz3rcliPT3VaPGqmAHbTg7s0oMJIzWPzimWX6krhQQULFlANcrYZbG2oUdvg+2H9EcthUXFtlqsymUUDCxdKGxNGqh1JtKgKaJ+l1fawRfteCtNYwDWlDpvTwoUnfTYTkaQaulO68cA1ttiAmOfyRmYnVFLMQABZOJJSXuDBZWbids0+t7SFT6U7t8n+vj5wsyHgs5ubEPt2jR5qrxllM1mUSHLrF5WoNIXkIDgH/hlVGooe+47D3xoYGSGMl7ibrShZHarxsigEnzfRMzJLAs2SyyRLIra8mVEgIIIJZwpCDvp33xoNxETGEskcXEV17qvC78aCgNdeoXobC+cYlJ1BRXBbbKV88YOxAPwR/rjqBXA1svqxwUEaL4Np3ok8AD3wW6A6apdn+vrDGH0vIC1WnHcsfooBP5YGdpaBflxTcI0TEhp2Q0vSSeVXk73uLBH8wxUjGf0cvFvr6ozOQKtQPTVIryl3QqRqJsE3RJ5N7g45rZf/ADXihOJJ4qWb6dIRsASas33W/wDHUfth7WvuyEl7iRQWf6pkXWaLedQ04kV0BZCdQOiQfu9wHHZt8bcMjXQkGttjv3g8e5Zcgex1q/wn4nkaeWOaSORGkbyZF2IBBeNW/iVkDaWHeNwe2AxWCY1gdGCCB1vz27VbgnugVrHXWTdgbgge329QOMtW86+6jnNCc0TsPi+T9AMSoLwBbtliet9Rmk0+hzGLYBVNsopdR3vc7D67YryOkJoN/pIOGlxZptAcya9lXlJMyCC4OgAlynArsvuCfSD/AI4lokDrOyf/APNo02UDkCNT66HwKf5fqGZPpEMW6rpp3ZQ5O4Y0NSqoslfgd8OzG7pWmQQBu7tDroAa7FdmMzndTKixErwxRqcnevx+lRxqtiTewxxN8EbW4arObwr9tfRXHPZjztPlqItXOhidIG5LahpN7AaCNuccHm1BjhEd2b/NhWvmENl+uygSNJEqhEZ6VmJ2/CL06SW9jpI9jiQ+0ToItMrjfG6C6OumKM+bHIxiSMzOqqAGcb0uq2I7hfjk4npAuGGDzTXDXbt8dgi8r1xXlEYSQW0ihyBpLRmmFg388YkOs6JbsOQ3NmHdxRHWL8pqKji9RoVYsE/TD4Prog/dUZx1eSUEhmOjU6Ox0nTSDWuk17k3yNsTjI5TGA0DMO2j7pUD2teSDYK0vlk4qmlYykrvlhRiLRNYAugg8YkIiFwQjElxHehy2sP1LwzIueh0IWgdnYyA7xnUJgCPbzBan+24PbGozFMdh3BxpwrTnwSDCc4NrbaKHNk/H9VjLLjuU8tSTqubVTsAzDuRYH0HfHXSS5jjWSrWfkjeVhq3J2s/b6CrP3OKzRmdqUMr5BGAD2WtLlYQoAO9b/n74sZBsia5x+o2jVUcjBDQUFNBTbMAUO54H0wQaSizUKX0MqMSAbI/liSHNRNc07K0x4EEItlRJl1JtkUkcEgWMTQXB7hsSvo8qoIbT+Ekg+xb8R/PAkDhupzEikn691mNHWG4tRBa33VdNV6RuXJOw298X8PhnvHSAGuxUcRimtGUkeKu6PnJZhE7BkpTr2IDE7AAH2+2AnjZFmA1UQSPko1onzTgYpZFetUyvYx2VcHa0lMzzawY63JNHgoHUN3Hqa+d6CHbfHbKw0M2KN8P9TE8KyhlYMWK6eNOo6b+aq8QTxQzRiF+QjVc8QZt44tUf4jJEo/vSKp/kcMija49ZILiFlvCXiyXNGWN1AMYZtW3qDSMI6rgBRv74djYmQylsZ4a96Lo3dAHu4lOp8skcbzTE6UBY0L2G5/wxnk3pyXRxueQwI3IRwuqSR7owBU77g8YlrBuofHkJB3Rhy4+cPQ0EFmJUQ0T8k9l7C64+uItF0HNJ+pRyNILOkEEKwksBe5ICmyfa8AJZGnRPDIstP18Pe0Ai5iOVGULp3GgBvw8aiR374aZnOGqX0UJ0bp5Ek8u5O8v1lvwPG+slqCgkFR++Nga345woO4opIqHUIrt/hCDPtCwML+fHIC/luzF1UUCyHe1B5U7+14th7JW0eqezj3qtIyWGzV1vfDuVvUMp+s6ZIz5ZGzMthiPYOvqWvYrh0UxiGV2o8/Tj5pDmCTUaeHuiouigr6WmDH94yd/k1ZwBxJu6Fd3spbhhwJvmm2TyqxKFBJ9yTZJ9zZxVkkMh1ViOMMCpLnsMOAA3SySdlMKRgbCINJWd6/1PKulGVdRmOVDrZ0SuNLKdPcDffYHCnOarkLJg6w2+J7RzCTHxcuUzYilOiOSyy6K8vUQUZjewr06QNgpJwoyAbq+cC6SIlmpHH2THxF4khKy5fW8cnmJCH0ghZWHmRtzuqlQScPilZHIHEWL2We34fPIywOFpF+jaBYc5mIXdWdYo1NHl1LFwvc0bxOJeyed7wKvVWZYnNwUdhbPxQQclmaN/sn4PsKOFluir4UETtvmo+EzWTyw/wDiT/DDGt6qXjD/AMhySdf8TMuZMSrqRInfSpp/Mjvex+Fe24PvhbyruFwmaLMTxTXoyCaGGetyoIGwIB7NpNMfc9/bBNaDuqs+eN7mHgU2hQg0AAB7UAPthmUBVzmcrQATV3iKS61pRlyqsNwD9R/W+AR0BxSyTIJbCIlGZQoIGxVSdlI45s174Z0RItSMRmNO1rZUxTZmMqrKJAdRLFiKWwEAOk6mok9vywAa4lNf0RGYEg9iPk6zGraWkUPt6Sd/UaXb5OOdlGhQNikcLymkQmaVgGBDA8Ece2DDbSnOLTTtClOX6vKCQVEiqCTIAVYgsFj0pRBLEN3HAN4TnV18TMltNH84pN+lLM30yRtP4ZYvSf7Mgux9du+Bkd1UeEZ+qAV4pN1OR1ZWYkGRpj/zsACf5YqWvQxRtBvspbT9I0TTZzPS9oDElVyHQkfSqP8ALBSDUpfw5wZE1vE2fZLPFM5bMTlSxVWDA1W6oqA/Sxt+WOkPWIVzDsyQguGuq0MMxi6lnHFgquZYH502CD+Yr/vhzPqJCoSDNho2Knwe5SHOQ7qr5YuBVAlNrH1DEE/A9sNYaGVTj4mudGRuCvQekxytkcssekehPVf7ukm6771te/uBhp0GixJy35l+fwSAMM1motEhfzctOoZrNE6lo0N652HfbasLAV0gwwnMNnBa/oeV/VstGkjIPLUKx1enb5NVg9gs2Z4klJA3OiIyeehmLCN1eqsDkA8GiOD2PB7Y4EIJIpI/rFKE8BDAKCEI/d4De7D+E++HB7QNVXfnca3CxfjVXOd6ffmIrPINGrYMgQhhvuLN7+2KuIGV4o2tX4aQMNIHCiE9zmcf0s+lWItiBQB2o3ueTW4NUdx2tYeQOOSrWTPEbLmFTXrpC+shA3DtZjP/ANi3X0a/rix0DCbab5gbjwKr55AS0jXhf7/wiIch5qLIsiEkiT0kNGzqCqNfO23H8OKMzQXHKSr8Ej2spwHJU+VPBshd0SMAajYtVUWQLLXZY8Nt3B2XbgrIMTzZHsn06BgQe/8A55wwhU9l5/8Apagrp0u22uPcnf8AGfjvd4TKKaruBeXS6rGeI8oqt1UCJYypgAQV6d/VQHI25HuNtzVcjfsWvA52Vmt3evPdR8SdekE3UI/LC/rJTWGvUvlrtXHueRgS42QnYfCMLGOzatuvNF9UjGnqDBBS/q1/SRQ1j+8tV/a+MMOllTFLm6IE8/utN4YVRmc8rIJqy8SlGI9VAoy2dhxizC3M8Nca9u9Z3xKR7IGuZuDokX+0ImdhE7rEMs0aeZps36ggO/J2B52OHuyvkIYAQBuLo9uqZDDNGxrpd3Ov0XonT5dPS1YHjLEj8kNYUNlnyNvFEDmvPPD6srvpBtYJdO9UCpsg18X81gGrdxuVzWgmtRyV/WOtThcufMlP7IEqzCjRO+xNh+4cWNI5vEElDBh46fQHr+eS1HVOtQZFMqzKX1jUCpry46UuVFE6TqH7O62NVVYlraWTHhpMQXBp0H5+FNut+IstExhl1k0hpVJ2kcICCCL3omt6GDEuU3dKq3AyTN02WBzfWYMxnMmIoXj8qWQPwSQVG4+RpbbBYkiWQNcb19vsrGGwzocI9xG499u9Psj4sWXqEuXRVMYB0tf4mSy2xFAElvsffFNxc2S2oZMFkwzZbsncbLzOTqGYnjpZSF0RxeWpKr+0YgKFvSeBua2G+D6dzwc3H8taZwsUJzAe5Xon6HsvIkEquZF8uV42jO62CLZSeCG1KaJBrfD4n9QNLdQsnHBpkzNO69GXBKog3z0b7I6udwKN2QaYWNrB5GICJ0ThuFkP0uuD02UAiy0Zq961Df6WR98LmPVVrAs/V1WE8Qylv9rP+LU8DA0VNEtp9J9gQP8AMcGu86lbMTcuQDTQ9vr/AGtLl8zlIc31N83GjqjZfTaBiA6lTQO9Dbj2wXUzOJVNwnkijyHnxS7xJVdZ0il1ZShxQpq27e1Yh9U6k6AH9EHfrdqM6lJ+36mwNf7vHxsT+H+W2/wcOY4tJKU0h8UI/wAikEZWIilEhaH1aiAFMndbBsqCvzzixHAWHUkWLVg4npqbWjXV6L0rKQhOkHSKBy5Y/VgSefnesAXE77rMAAxp70mMQHkf2unyE/8AS3+uOCuOcS13+4SnpmXid0jcLF5sDKrtvchY05G1cEDccc74WALVyaSRozsN5T7K3xn012lWEEP+rZQEkirVb1bWaJ22vHPGuiXgJ2MYXEfUfJLOsyvJPlWUFmGXgdqGraMkkkAiwKvkfXHNFyBG1rYoJATsUq6BAwzOVkdCVlkJXetWk+ujudiRd4TBbZQU/HmN2GezkB7Jh4R6Zpl6ZmSTeYmnVgeBQ0rX3b7YAA5gSqmKlzRSQ8AAlCdM0dIGZB3lzMYII2CxrJX1tmN/liYyWdYIZH9JPkOnVWy6J4xjXK+dBFJHIhpssiu0LkUSF5EZIN2K3O4bGzg4n4v6qrnxH7rAxUfy8mWz4r0HpHXocwWEYlpRZZ4ZEWvhnUC+9XhE2GkhNOrzB+yBrg7YKzIdPVFUA3pAA/ujSp+umgf+UYqhNfLmFrG/pplQZDQR62cFDoJ4I1ANwpo38gHbAS7K58Pa4vsLHdfyjO/VliuU68uaRS2q9Xbc9797GEu6xNLSZKGtaXabpn468JyzdTjCRsY5wmpwppa9Mmo1QIAuiRyMS5hJUYXFMbA4OOo2RvirpGYI6wVhkYTPljHpUnWF1atIG5rviXAkO8EnDzM/SF7ZrSnOr5mdzA/iyrkflGP/AM4i7cTxXYCdpwrDydr6pTkipLbRwgwt+5etlA41HaRjXqHBGw3xZbO6Ww+3UKGpFLQnhZEGlvF1la/ovXcxJkZYFgMqIhXzyPLRYwnqFmzI6kEemga3IxoS4aIRNe59Ejbc37LBc8/OmuaqbP6xD5dFlyDqfj8eq/kLvihfJahiyl2bQZgqvEPS3bI5WevSEKP7gEjQfpeoX8jAahMw8zPmHxXvqmOWzwlmndj6pOnfdtIJ/mDgjZFqnI0sYB/kkvQJzDPFINwcpbFgWCh7XgEHTsPpZwbB0hynSgmY0gRu/wB1LoMOlejtQHqzPfn0g7j8sVTrlHJMmJJmHd90k8EZyeXM5KMa3igkVtKrYQN+IsQNr9ycJjJJB5K3jGRMhcf+xC2Xg7oi5zoKwM3l6mYhqumElr399q+cOa22LIxUpixOYdn2V/6I8tJl4s3C25izRUleCQigkfBoH88FGK0Vb4i8PkDq4LT9eyZkaNhuUJ2LbUasEHbSwsE1fGGVyCVDiAxuW0fLnVRATddyoJ07XZrgfOCJSYmdKab66fncsfnIY80zySRlklCNTEkALZjJ2qt+WFXYP8WFHVabSYwGjgtJ0eMopbTUjfi2FjvVgDUt7i/fBNaFn4iRzijGzJH7p+2GZVWLkLm+riNSxB2+MQRQtKknDWkkfdYbpmeWOYyMoIIYbjs3PPbFOyHWVi4PGSRv6t68Br5DihswOnypoRNPkowBB1BA9tqIOxIJu7/ywTZcthvFeoZ8SxzMr3RuIceOhPpotNkOo/7l5EaPNIkWgoFKmiCobftvdCz9cNbQborDQ98vSyjowTxN/b3AXn/h+BgxJsXBORRq/LXS1/nYI+MQ2yvRYuVpbWh1Hano60YYoopH/YyZIgIBtrOoC6F3Y9++Ds7FUBh+lke9u4d6JLmMwItNmi2TUDb94jYD5O/xvjjJQ05J/wAuZn0dg6/RNPDEl5iJd98qiEVyNfqFexW/vgMxLrSsbH1HO4ZrS3wvnhI/Sob9UbT6h7eYBp/kDhTDsE/FQuYJZDxr2Tn9HnisJFkMmoV2kaVZPUQYwPUpqq9QJ+2Djfs1UcbhHF5kOwrxSNp5E6BlJYyR5eaDn29LSFdQ7gNp2wOoZoiAa/FkO4hbj9E0rvlJsxLzmMzJLt2ul+1qa/LDWDS1nY0tDhXDRa3NTrV2Pzw9uqznPCLWIEDt9O2Fh1puUO1QY6THqLKNJsnb+I967E9yOe94FF1trQsnSXApCQOwv+tsEHAKtJFI7YpTm8pnF/CHP0P/AHxzpaGipyR4pv035pTmI+okEq8o+hO3z/njNlxU96NKdhYZ84dK6xxFn2/dBzRdRZCj+Y4IoqbIYfSu/OFnFTEUQfJXOhyTB8U78vPLqOwWde+1xumZtyNUfCaBsdlPbng1Vb8YATz3sfJWX4mYwujbJRJ+oA+YF2PNM+k5TNI1ODpGw+L9v8Di1hsQWu/UafJZZ+dLyXPseV+G60DdB8wetVNgi9rptm3G4vGgXNOysxdMz6T2pB4k8BGSOFYZFjMQMY1km1au9WWU8e9nC3DktfA/EHRPcZBebXTmkfjDwxMTGYYydNRCuapVQmuFBBsn+K8IANq7gfiMTGnpHAce/uTfp3h2SPPgKG8tcsF83SQpYUKBHBP3w9rTmVaTGCSDK7e7rsWU6N4bmjzg/ZunlzsAwFKFAbSwJO6klB9xhQicKK0JsdG+Gruwn3grwRJD1CSRwBDGG8okg6g+y7A36VO/G5wTIutapYvHNkhDQbcd1p+keC4o8gMjKTPHvqJGmyW12ACdNHg3h7WjLlWa/EOfJ0g0KeZXJrFGsUShUQUFHAA4GILeSrSOcdSuArd1tsDt8HC8rgUsyNHBA9W6sMuCWIGxIJ9wMERS4OqQN4lX9GzusbMGAr1e4PH+f8sQOasOd2Jl5+JSy9QY2McWWhzFQWLfY0DyK+K5xwiCkB3Nd8gfIqtxzteO6BqLVdOXA42O2/0v7847oAVygI62v2s/TEiIBKJKsjkrHVSNrigOp51SyqGAZTr3FgCiP+ocgfGBcSdk9tjVEREE781hjYyNUk7qrMS24oagt6gCLB7Ysxt6h4JL3EvFITMRs8pc6gBpVRfsHZiQPqK9sKdQFbq1E+rsIBupzIYrRHWQgAliptFRdjVM5LOQDQpK74QexWxEw8TaNynieMBzOywhZmiBf06tNcE2D+Ww74kOUOwbyQIxm0vRN582i3bAkC9IIJOxbYXd0DQ74MFVAwuFqhZ4yqMWCq9FdZCkkixz3rtgy60voLvLrXLVDdS6Es8PlScUADV0RwRiCbFLntLjmB14diH6F0L9WQoH1qd7K0QRtXJFYEDSlYnf09E7omt9yftiaCoHKNyiRJtscEAmaUojNj3xOVSHUiBmBiKR2FzzcQuzLvmDHLrUJdxtz2x2W1BFhJIsu5kNkD1Xdewrf3xzQ0HVEGnKmGUgIZmcUq/hOq6/i39uOcNc9tABKDTuV2TJ6m1NoQ3Vi9W3zY+2JbLQrUoOjDjaN/VGogMPgke/OESEO2FJzW0N1TLkFIUbgChp7EKbF/n32woN7UYkINpXm+g6iGFWPNrcrtMQWurvccdx98CWFOZiqBadj2A/dQg8MxhpDpVtUKRKWFlQqshotvvfve2GBqM4yRzQ26G/4LA9EPnfCnmRpGQlLCsQO1ivkoSR8DTgXMceSdDj3RvL9d73P2/tazBhUNUPmTp3ZtKjkkgfzOIsqW0TzSDN5J5451SUEOB5Z4Ki6PqG9gg/cYh5JCsxiKJ7HFt1vyXzdMzUWXiWGTzJUChllAI4332a776scMzWhE5+GkkJlbQO1E/16IjO+eJtMcMXl1/xWLMb9tCgEfW8EZHDgkRw4XLmdfhX3Kic9OJAjwLoP/vIzAD4KOt/ZjziBISpfFAGZg+jyIu+4hUdMz+beSRnijji3ESsGDH5LKpvYcbbnEB5Vh8WHaxtEkneqI9kbBn8w0cpaCNGH/DqQkNf7zAopUDY898EXFJfFC1wpxrjoP31V+Wy0qxIpcs5FvJtsfYBgdvj646ygd0Zd1Qr8rkyrszSMwIoKWJH1q+cQTzUPe3aljvH+cHnJEb1TQtFEo/eeSVFf60oBxsfDozXSUOqbPdSzptXbJ74KUfqqLr1iMyRK/8AEEdkDHsSQBuMU8Y8mQuIonhyVhlcFpl4xSKaF1lBxyki1X5OJtBk5KGijggVIBXax1qaWVm8RzFHCRqXBZVcG1Z9OtAFu6dKIaz6jWAzK98tGCC53bXZtvz7KQGchleQnzHlilVSrDggqN6vSpVhqFCyW52wqnFyl+IjjAFU5vP209bpOMlm6NyfiO+w2sim+5ANe4w8sIWV82L0B7D+aJumaWrGJIUiQVdoM9RXVV44BJM7cyuzM6ttV4kaJrpGlWgWLGx/0xycxw2Q+fJVSdOyg/h5od/n2A97PbAlNjOu6Ak6lIpOhr0oNiDW520jZiSfSt/iJJ2A36wmiJrj1vSrP7Lo8TINipZv2aqUZWR5Hv0qyk1Wkklv3d8dmCkYF51Brvu+9M8kUnVZAuxvQWAsjgMPaxx3psG1zhsqr4qPWU+k9Ljy0SQxDSiDSoJs18k98HLI6Vxc7UlDQCKV8LyLlMPiMqJSD4ghcvnxAK5C57PxRLqldUX3Y/4f+MSiZG6Q00JP0/pSItn1FqJ2pdnMiUt2NJYgfG2IDVE+Jc49X+UwTKauwA/r+vvg7pVy3MbUpenIRvgS5RLCKWc6iDHHy34uwvnBArPktgUOk5XW1nV8WMdmCHDMzHVaZMqLxNrTbHS+nz0UTBXkVCRYBPa6sngC9rOBc4cVYZE9wtoRWoY4apdpbmekwuG1LqZtQL/vermm7dh9P59kCcMRINj+yXT9D3O+tGFMD+MgktIL4JcBE7ekViMhTRigd9D6ILpSvDIylkhQaDJRAQMxaRkSyBqJYLdbKg7kV0TS45WBMxMzMuZ+p4Wjc54nN6IlKuG9SsLYx93jCmpB8A2NtsaMWDaBmkNitK58ieHksV+LOzB+e6ZxSEoJEZGB4K8MD3APDYU5oDsrgbHPgmNzFuawUXFJdEGwRY+mFOamNdoheo9YjhdRJrAZSykKTekgFQFti9HVVcAnthTjStQwOlbbeG6WN1ibTHpeEqsiJK7LWsGm1IuoqqFNwSx9qwsnirAgjNkg2dR/KW5fJzHQ6mSR0DS63JZWcEaTHZ4kjLAqKA2xGtaJr5WA5SAAdCBWauRX/9k="/>
          <p:cNvSpPr>
            <a:spLocks noChangeAspect="1" noChangeArrowheads="1"/>
          </p:cNvSpPr>
          <p:nvPr/>
        </p:nvSpPr>
        <p:spPr bwMode="auto">
          <a:xfrm>
            <a:off x="3989141" y="2348881"/>
            <a:ext cx="315593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230663" y="1268760"/>
            <a:ext cx="484626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24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Suicide is a complex phenomenon and rarely occurs as the result of a single event.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247" y="515719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2000" b="1" dirty="0" smtClean="0">
                <a:ea typeface="GulimChe" pitchFamily="49" charset="-127"/>
                <a:cs typeface="Arial" pitchFamily="34" charset="0"/>
              </a:rPr>
              <a:t>The vast majority of people who die by suicide  (i.e</a:t>
            </a:r>
            <a:r>
              <a:rPr lang="en-AU" sz="2000" dirty="0" smtClean="0">
                <a:ea typeface="GulimChe" pitchFamily="49" charset="-127"/>
                <a:cs typeface="Arial" pitchFamily="34" charset="0"/>
              </a:rPr>
              <a:t>.,</a:t>
            </a:r>
            <a:r>
              <a:rPr lang="en-AU" sz="2000" b="1" dirty="0" smtClean="0">
                <a:ea typeface="GulimChe" pitchFamily="49" charset="-127"/>
                <a:cs typeface="Arial" pitchFamily="34" charset="0"/>
              </a:rPr>
              <a:t> approximately 95%)</a:t>
            </a:r>
          </a:p>
          <a:p>
            <a:pPr lvl="0"/>
            <a:r>
              <a:rPr lang="en-AU" sz="2000" b="1" dirty="0" smtClean="0">
                <a:ea typeface="GulimChe" pitchFamily="49" charset="-127"/>
                <a:cs typeface="Arial" pitchFamily="34" charset="0"/>
              </a:rPr>
              <a:t>                                               suffer from mental disorders</a:t>
            </a:r>
            <a:r>
              <a:rPr lang="en-AU" sz="2800" b="1" dirty="0" smtClean="0">
                <a:ea typeface="Times New Roman" pitchFamily="18" charset="0"/>
                <a:cs typeface="BrowalliaUPC" pitchFamily="34" charset="-34"/>
              </a:rPr>
              <a:t>.  </a:t>
            </a:r>
            <a:endParaRPr lang="en-AU" sz="2800" b="1" dirty="0" smtClean="0">
              <a:cs typeface="BrowalliaUPC" pitchFamily="34" charset="-34"/>
            </a:endParaRPr>
          </a:p>
          <a:p>
            <a:endParaRPr lang="en-AU" sz="16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62511" y="3645024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cs typeface="Gisha" pitchFamily="34" charset="-79"/>
              </a:rPr>
              <a:t>A combination of individual, relational, community, and societal factors contribute to the risk of suicide. </a:t>
            </a:r>
            <a:endParaRPr lang="en-AU" sz="2000" dirty="0">
              <a:cs typeface="Gisha" pitchFamily="34" charset="-79"/>
            </a:endParaRPr>
          </a:p>
        </p:txBody>
      </p:sp>
      <p:pic>
        <p:nvPicPr>
          <p:cNvPr id="4" name="Picture 2" descr="C:\Users\Owner\Pictures\mental illnes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263" y="1628800"/>
            <a:ext cx="28575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    Warning signs</a:t>
            </a:r>
            <a:endParaRPr lang="en-AU" dirty="0"/>
          </a:p>
        </p:txBody>
      </p:sp>
      <p:pic>
        <p:nvPicPr>
          <p:cNvPr id="4" name="Content Placeholder 3" descr="C:\Users\Owner\Documents\images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922" y="1844824"/>
            <a:ext cx="2539539" cy="187483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690728" y="1844836"/>
            <a:ext cx="52199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i="1" dirty="0" smtClean="0">
                <a:latin typeface="Arial" pitchFamily="34" charset="0"/>
                <a:cs typeface="Arial" pitchFamily="34" charset="0"/>
              </a:rPr>
              <a:t>People who are depressed and exhibit the following symptoms are at a particularly high risk of suicide.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1006180" y="4077072"/>
            <a:ext cx="73825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en-AU" dirty="0" smtClean="0"/>
              <a:t> Extreme hopelessness</a:t>
            </a:r>
          </a:p>
          <a:p>
            <a:pPr lvl="0">
              <a:buFont typeface="Wingdings" pitchFamily="2" charset="2"/>
              <a:buChar char="§"/>
            </a:pPr>
            <a:r>
              <a:rPr lang="en-AU" dirty="0" smtClean="0"/>
              <a:t> Quitting activities that were previously important</a:t>
            </a:r>
          </a:p>
          <a:p>
            <a:pPr lvl="0">
              <a:buFont typeface="Wingdings" pitchFamily="2" charset="2"/>
              <a:buChar char="§"/>
            </a:pPr>
            <a:r>
              <a:rPr lang="en-AU" dirty="0" smtClean="0"/>
              <a:t> Noticeable weight loss – looking unhealthy</a:t>
            </a:r>
          </a:p>
          <a:p>
            <a:pPr>
              <a:buFont typeface="Wingdings" pitchFamily="2" charset="2"/>
              <a:buChar char="§"/>
            </a:pPr>
            <a:r>
              <a:rPr lang="en-AU" dirty="0" smtClean="0"/>
              <a:t> General withdrawal from social discourse</a:t>
            </a:r>
          </a:p>
          <a:p>
            <a:pPr lvl="0">
              <a:buFont typeface="Wingdings" pitchFamily="2" charset="2"/>
              <a:buChar char="§"/>
            </a:pPr>
            <a:r>
              <a:rPr lang="en-AU" dirty="0" smtClean="0"/>
              <a:t> Putting affairs in order</a:t>
            </a:r>
          </a:p>
          <a:p>
            <a:pPr lvl="0">
              <a:buFont typeface="Wingdings" pitchFamily="2" charset="2"/>
              <a:buChar char="§"/>
            </a:pPr>
            <a:r>
              <a:rPr lang="en-AU" dirty="0" smtClean="0"/>
              <a:t> Agitation</a:t>
            </a:r>
          </a:p>
          <a:p>
            <a:pPr lvl="0">
              <a:buFont typeface="Wingdings" pitchFamily="2" charset="2"/>
              <a:buChar char="§"/>
            </a:pPr>
            <a:r>
              <a:rPr lang="en-AU" dirty="0" smtClean="0"/>
              <a:t> Insomnia</a:t>
            </a:r>
          </a:p>
          <a:p>
            <a:pPr lvl="0">
              <a:buFont typeface="Wingdings" pitchFamily="2" charset="2"/>
              <a:buChar char="§"/>
            </a:pPr>
            <a:r>
              <a:rPr lang="en-AU" dirty="0" smtClean="0"/>
              <a:t> Talking about suicide; prior history of attempts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 Common misconceptions about suicide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73390" y="1989139"/>
            <a:ext cx="8996048" cy="4319587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AU" dirty="0" smtClean="0"/>
              <a:t>  “Most ‘normal people don’t think of taking their life.”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AU" dirty="0" smtClean="0"/>
              <a:t>  “Most suicides occur without warning.”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AU" dirty="0" smtClean="0"/>
              <a:t>  “People who talk about suicide won't really do it.”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AU" dirty="0" smtClean="0"/>
              <a:t>  “If a person is determined to kill themselves, </a:t>
            </a:r>
          </a:p>
          <a:p>
            <a:pPr>
              <a:buClr>
                <a:schemeClr val="tx1"/>
              </a:buClr>
              <a:buNone/>
            </a:pPr>
            <a:r>
              <a:rPr lang="en-AU" dirty="0" smtClean="0"/>
              <a:t>      nothing is going to stop them.”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AU" dirty="0" smtClean="0"/>
              <a:t>  “People who suicide are people who were </a:t>
            </a:r>
          </a:p>
          <a:p>
            <a:pPr>
              <a:buClr>
                <a:schemeClr val="tx1"/>
              </a:buClr>
              <a:buNone/>
            </a:pPr>
            <a:r>
              <a:rPr lang="en-AU" dirty="0" smtClean="0"/>
              <a:t>      unwilling to seek help.”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AU" dirty="0" smtClean="0"/>
              <a:t>  “If someone reveals their suicide plan, you should</a:t>
            </a:r>
          </a:p>
          <a:p>
            <a:pPr>
              <a:buClr>
                <a:schemeClr val="tx1"/>
              </a:buClr>
              <a:buNone/>
            </a:pPr>
            <a:r>
              <a:rPr lang="en-AU" dirty="0" smtClean="0"/>
              <a:t>      not break their confidentiality.”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12763"/>
            <a:ext cx="9469438" cy="914400"/>
          </a:xfrm>
        </p:spPr>
        <p:txBody>
          <a:bodyPr/>
          <a:lstStyle/>
          <a:p>
            <a:r>
              <a:rPr lang="en-AU" dirty="0" smtClean="0"/>
              <a:t>      Understanding suicide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35806" y="1784350"/>
            <a:ext cx="9133632" cy="4572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AU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Further Reading:</a:t>
            </a:r>
          </a:p>
          <a:p>
            <a:pPr>
              <a:buNone/>
            </a:pPr>
            <a:endParaRPr lang="en-AU" sz="1800" dirty="0" smtClean="0">
              <a:latin typeface="Calibri" pitchFamily="34" charset="0"/>
              <a:ea typeface="Tahoma" pitchFamily="34" charset="0"/>
              <a:cs typeface="FrankRuehl" pitchFamily="34" charset="-79"/>
            </a:endParaRPr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Thomas Joiner, </a:t>
            </a:r>
            <a:r>
              <a:rPr lang="en-AU" sz="1800" i="1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Why People Die By Suicide</a:t>
            </a:r>
          </a:p>
          <a:p>
            <a:pPr>
              <a:buNone/>
            </a:pPr>
            <a:r>
              <a:rPr lang="en-AU" sz="1800" i="1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     </a:t>
            </a: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(Cambridge, MA: Harvard University Press, 2005)</a:t>
            </a:r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Kay Redfield Jamison, </a:t>
            </a:r>
            <a:r>
              <a:rPr lang="en-AU" sz="1800" i="1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Night Falls Fast </a:t>
            </a:r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     (New York: Alfred A. Knopf, 1999)</a:t>
            </a:r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</a:t>
            </a:r>
            <a:r>
              <a:rPr lang="en-AU" sz="1800" dirty="0" smtClean="0"/>
              <a:t>Beverly Cobain &amp; Jean Larch,</a:t>
            </a:r>
            <a:r>
              <a:rPr lang="en-AU" sz="1800" i="1" dirty="0" smtClean="0"/>
              <a:t> Dying to Be Free</a:t>
            </a:r>
            <a:endParaRPr lang="en-AU" sz="1800" dirty="0" smtClean="0"/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     (Minnesota: Hazelden Foundation, 2006)</a:t>
            </a:r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</a:t>
            </a:r>
            <a:r>
              <a:rPr lang="en-AU" sz="1800" dirty="0" smtClean="0">
                <a:latin typeface="Calibri" pitchFamily="34" charset="0"/>
              </a:rPr>
              <a:t>Edwin Shneidman, </a:t>
            </a:r>
            <a:r>
              <a:rPr lang="en-AU" sz="1800" i="1" dirty="0" smtClean="0">
                <a:latin typeface="Calibri" pitchFamily="34" charset="0"/>
              </a:rPr>
              <a:t>The Suicidal Mind</a:t>
            </a:r>
            <a:r>
              <a:rPr lang="en-AU" sz="1800" dirty="0" smtClean="0">
                <a:latin typeface="Calibri" pitchFamily="34" charset="0"/>
              </a:rPr>
              <a:t> </a:t>
            </a:r>
            <a:r>
              <a:rPr lang="en-AU" sz="1800" i="1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</a:t>
            </a:r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     </a:t>
            </a:r>
            <a:r>
              <a:rPr lang="en-AU" sz="1800" dirty="0" smtClean="0">
                <a:latin typeface="Calibri" pitchFamily="34" charset="0"/>
              </a:rPr>
              <a:t>(New York: Oxford University Press, 1996)</a:t>
            </a:r>
            <a:endParaRPr lang="en-AU" sz="1800" dirty="0" smtClean="0">
              <a:latin typeface="Calibri" pitchFamily="34" charset="0"/>
              <a:ea typeface="Tahoma" pitchFamily="34" charset="0"/>
              <a:cs typeface="FrankRuehl" pitchFamily="34" charset="-79"/>
            </a:endParaRPr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Thomas Joiner, </a:t>
            </a:r>
            <a:r>
              <a:rPr lang="en-AU" sz="1800" i="1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Myth About Suicide</a:t>
            </a:r>
            <a:endParaRPr lang="en-AU" sz="1800" dirty="0" smtClean="0">
              <a:latin typeface="Calibri" pitchFamily="34" charset="0"/>
              <a:ea typeface="Tahoma" pitchFamily="34" charset="0"/>
              <a:cs typeface="FrankRuehl" pitchFamily="34" charset="-79"/>
            </a:endParaRPr>
          </a:p>
          <a:p>
            <a:pPr>
              <a:buNone/>
            </a:pPr>
            <a:r>
              <a:rPr lang="en-AU" sz="1800" dirty="0" smtClean="0">
                <a:latin typeface="Calibri" pitchFamily="34" charset="0"/>
                <a:ea typeface="Tahoma" pitchFamily="34" charset="0"/>
                <a:cs typeface="FrankRuehl" pitchFamily="34" charset="-79"/>
              </a:rPr>
              <a:t>                                         (Cambridge, MA: Harvard University Press, 2010)</a:t>
            </a:r>
          </a:p>
          <a:p>
            <a:pPr>
              <a:buNone/>
            </a:pPr>
            <a:r>
              <a:rPr lang="en-AU" sz="1800" dirty="0" smtClean="0">
                <a:latin typeface="Calibri" pitchFamily="34" charset="0"/>
              </a:rPr>
              <a:t>                                     </a:t>
            </a:r>
          </a:p>
          <a:p>
            <a:pPr>
              <a:buNone/>
            </a:pPr>
            <a:r>
              <a:rPr lang="en-AU" sz="1800" dirty="0" smtClean="0">
                <a:latin typeface="Calibri" pitchFamily="34" charset="0"/>
              </a:rPr>
              <a:t>                                          </a:t>
            </a:r>
            <a:endParaRPr lang="en-AU" sz="1800" dirty="0">
              <a:latin typeface="Calibri" pitchFamily="34" charset="0"/>
              <a:ea typeface="Tahoma" pitchFamily="34" charset="0"/>
              <a:cs typeface="FrankRuehl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4352</TotalTime>
  <Words>872</Words>
  <Application>Microsoft Office PowerPoint</Application>
  <PresentationFormat>Custom</PresentationFormat>
  <Paragraphs>136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Metro</vt:lpstr>
      <vt:lpstr>Slide 1</vt:lpstr>
      <vt:lpstr>Slide 2</vt:lpstr>
      <vt:lpstr>       UNDERSTANDING SUICIDE</vt:lpstr>
      <vt:lpstr>        Touched by suicide</vt:lpstr>
      <vt:lpstr>         Defining suicide</vt:lpstr>
      <vt:lpstr>      The search for answers</vt:lpstr>
      <vt:lpstr>      Candidates for suicide</vt:lpstr>
      <vt:lpstr>          Pioneer thinker </vt:lpstr>
      <vt:lpstr>        The suicidal mind</vt:lpstr>
      <vt:lpstr>        The suicidal mind</vt:lpstr>
      <vt:lpstr>     Identifying suicide risk</vt:lpstr>
      <vt:lpstr>     Perceived burdensomeness</vt:lpstr>
      <vt:lpstr>      Thwarted belongingness</vt:lpstr>
      <vt:lpstr>  Acquired capacity for suicide</vt:lpstr>
      <vt:lpstr>           Risk factors</vt:lpstr>
      <vt:lpstr>          Warning signs</vt:lpstr>
      <vt:lpstr> Common misconceptions about suicide</vt:lpstr>
      <vt:lpstr>      Understanding suicide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suicide</dc:title>
  <dc:creator>Owner</dc:creator>
  <cp:lastModifiedBy>Owner</cp:lastModifiedBy>
  <cp:revision>220</cp:revision>
  <dcterms:created xsi:type="dcterms:W3CDTF">2014-01-20T09:52:33Z</dcterms:created>
  <dcterms:modified xsi:type="dcterms:W3CDTF">2017-12-12T03:41:00Z</dcterms:modified>
</cp:coreProperties>
</file>